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28.jpg" ContentType="image/jpg"/>
  <Override PartName="/ppt/media/image34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74" r:id="rId2"/>
    <p:sldId id="339" r:id="rId3"/>
    <p:sldId id="256" r:id="rId4"/>
    <p:sldId id="277" r:id="rId5"/>
    <p:sldId id="343" r:id="rId6"/>
    <p:sldId id="345" r:id="rId7"/>
    <p:sldId id="342" r:id="rId8"/>
    <p:sldId id="323" r:id="rId9"/>
    <p:sldId id="276" r:id="rId10"/>
    <p:sldId id="325" r:id="rId11"/>
    <p:sldId id="336" r:id="rId12"/>
    <p:sldId id="338" r:id="rId13"/>
    <p:sldId id="330" r:id="rId14"/>
    <p:sldId id="267" r:id="rId15"/>
    <p:sldId id="308" r:id="rId16"/>
    <p:sldId id="289" r:id="rId17"/>
    <p:sldId id="310" r:id="rId18"/>
    <p:sldId id="312" r:id="rId19"/>
    <p:sldId id="313" r:id="rId20"/>
    <p:sldId id="278" r:id="rId21"/>
    <p:sldId id="280" r:id="rId22"/>
    <p:sldId id="316" r:id="rId23"/>
    <p:sldId id="341" r:id="rId24"/>
    <p:sldId id="340" r:id="rId25"/>
    <p:sldId id="348" r:id="rId26"/>
    <p:sldId id="349" r:id="rId27"/>
    <p:sldId id="344" r:id="rId28"/>
  </p:sldIdLst>
  <p:sldSz cx="12192000" cy="6858000"/>
  <p:notesSz cx="6858000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47" autoAdjust="0"/>
  </p:normalViewPr>
  <p:slideViewPr>
    <p:cSldViewPr snapToGrid="0">
      <p:cViewPr varScale="1">
        <p:scale>
          <a:sx n="105" d="100"/>
          <a:sy n="105" d="100"/>
        </p:scale>
        <p:origin x="834" y="114"/>
      </p:cViewPr>
      <p:guideLst/>
    </p:cSldViewPr>
  </p:slideViewPr>
  <p:outlineViewPr>
    <p:cViewPr>
      <p:scale>
        <a:sx n="33" d="100"/>
        <a:sy n="33" d="100"/>
      </p:scale>
      <p:origin x="0" y="-53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20"/>
    </p:cViewPr>
  </p:sorterViewPr>
  <p:notesViewPr>
    <p:cSldViewPr snapToGrid="0">
      <p:cViewPr varScale="1">
        <p:scale>
          <a:sx n="45" d="100"/>
          <a:sy n="45" d="100"/>
        </p:scale>
        <p:origin x="2760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F063D75A-B320-8D95-BE8E-ADA9C6F71F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516D7ED-CD0D-484D-1C4F-F10F2B2F30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6C638-3C4A-4673-A0FA-1D194FEADB98}" type="datetimeFigureOut">
              <a:rPr lang="it-IT" smtClean="0"/>
              <a:t>07/11/2024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FB68D61-20EF-827E-AD22-D7A9BEC991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5F2DAEC-89D9-F3EB-39AC-066DFF0B2D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B0C27-666F-490B-BEE4-12334FDB2D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4528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E2D1A-59C8-4B77-9F2A-66CDE2F181A1}" type="datetimeFigureOut">
              <a:rPr lang="it-IT" smtClean="0"/>
              <a:t>07/11/2024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0CD30-0710-477D-A6C6-B44EE60A95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4133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0CD30-0710-477D-A6C6-B44EE60A952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688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0CD30-0710-477D-A6C6-B44EE60A952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2440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>
          <a:extLst>
            <a:ext uri="{FF2B5EF4-FFF2-40B4-BE49-F238E27FC236}">
              <a16:creationId xmlns:a16="http://schemas.microsoft.com/office/drawing/2014/main" id="{1095C412-CAE9-1FFC-AE9B-3917A4732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>
            <a:extLst>
              <a:ext uri="{FF2B5EF4-FFF2-40B4-BE49-F238E27FC236}">
                <a16:creationId xmlns:a16="http://schemas.microsoft.com/office/drawing/2014/main" id="{B4DA950F-DE9B-D8BA-2FDD-504766BD45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536365"/>
            <a:ext cx="7315200" cy="33502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>
            <a:extLst>
              <a:ext uri="{FF2B5EF4-FFF2-40B4-BE49-F238E27FC236}">
                <a16:creationId xmlns:a16="http://schemas.microsoft.com/office/drawing/2014/main" id="{02F96AF6-83B2-DD38-3EE5-80898D589A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092325" y="558800"/>
            <a:ext cx="4959350" cy="2790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3406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4400" y="3536365"/>
            <a:ext cx="7315200" cy="33502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92325" y="558800"/>
            <a:ext cx="4959350" cy="2790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 txBox="1">
            <a:spLocks noGrp="1"/>
          </p:cNvSpPr>
          <p:nvPr>
            <p:ph type="body" idx="1"/>
          </p:nvPr>
        </p:nvSpPr>
        <p:spPr>
          <a:xfrm>
            <a:off x="914400" y="3536365"/>
            <a:ext cx="7315200" cy="33502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92325" y="558800"/>
            <a:ext cx="4959350" cy="2790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:notes"/>
          <p:cNvSpPr txBox="1">
            <a:spLocks noGrp="1"/>
          </p:cNvSpPr>
          <p:nvPr>
            <p:ph type="body" idx="1"/>
          </p:nvPr>
        </p:nvSpPr>
        <p:spPr>
          <a:xfrm>
            <a:off x="914400" y="3536365"/>
            <a:ext cx="7315200" cy="33502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92325" y="558800"/>
            <a:ext cx="4959350" cy="2790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AD751C-7B31-800F-C64B-19EFFAA528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06065C6-9F3C-F05A-04B5-9BB6A3E896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6A292C-7BF9-FDD0-2747-A1E44D793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B716-98D2-4A22-A89E-576F8153F7B8}" type="datetimeFigureOut">
              <a:rPr lang="it-IT" smtClean="0"/>
              <a:t>07/11/2024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0B92D6-43F1-6BD5-6CB4-FDD99702D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7492AE1-8115-999E-41DC-A44DD1CF8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48F2-6576-4E01-9A92-D074D8800C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4055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8CF765-FFD7-DB71-CD50-C05B662A8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1803A4F-27EE-0C72-A47D-2306A0281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BB9F34-0129-1833-20C1-43F7231D8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B716-98D2-4A22-A89E-576F8153F7B8}" type="datetimeFigureOut">
              <a:rPr lang="it-IT" smtClean="0"/>
              <a:t>07/11/2024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DA6B3E-0670-1626-2787-A7C056456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F05751-7000-293C-5251-B9655986E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48F2-6576-4E01-9A92-D074D8800C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046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B08E2A3-18BD-5B11-60AA-BBD03696A5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9BC3ED2-F0A3-468A-B190-BA6F6E0947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4CDD5C-7248-FFFC-4CB2-6032418EB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B716-98D2-4A22-A89E-576F8153F7B8}" type="datetimeFigureOut">
              <a:rPr lang="it-IT" smtClean="0"/>
              <a:t>07/11/2024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661C8C9-9807-E989-1CF9-1E817F6EF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310608-C958-F7B9-9E67-F38100DA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48F2-6576-4E01-9A92-D074D8800C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1787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6524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9"/>
          <p:cNvSpPr txBox="1">
            <a:spLocks noGrp="1"/>
          </p:cNvSpPr>
          <p:nvPr>
            <p:ph type="title"/>
          </p:nvPr>
        </p:nvSpPr>
        <p:spPr>
          <a:xfrm>
            <a:off x="2803143" y="34875"/>
            <a:ext cx="5687060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>
                <a:solidFill>
                  <a:schemeClr val="dk1"/>
                </a:solidFill>
                <a:latin typeface="Carlito"/>
                <a:ea typeface="Carlito"/>
                <a:cs typeface="Carlito"/>
                <a:sym typeface="Carl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6299370" y="2389759"/>
            <a:ext cx="5376333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3025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9E0FC7-4680-C4A3-7C1D-D676CA69F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50D6ED-F8C6-7FA8-9D78-927322066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22463C-4812-884B-DDC4-EF2859A9A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B716-98D2-4A22-A89E-576F8153F7B8}" type="datetimeFigureOut">
              <a:rPr lang="it-IT" smtClean="0"/>
              <a:t>07/11/2024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0F49E2-DA20-C409-DE3A-2590ACA61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6D818D-2809-57A0-70B8-D8CCF9DA3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48F2-6576-4E01-9A92-D074D8800C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2204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6D7580-C04A-5986-2685-15FCA03C3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1A9589B-BF3E-DB2C-E3AC-2ED836090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AAD0BA-78D0-359D-9C20-4906A0B36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B716-98D2-4A22-A89E-576F8153F7B8}" type="datetimeFigureOut">
              <a:rPr lang="it-IT" smtClean="0"/>
              <a:t>07/11/2024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52E094-F54C-2589-F12D-63546E872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E462179-C4C6-92A0-CAB9-326C27422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48F2-6576-4E01-9A92-D074D8800C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3839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0B94E8-BEC1-1BB0-41EC-573A034AA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D0388C-757C-6D83-89CB-33ADBCD30B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D866C5A-95BA-84BF-A368-286BF9C12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A74F333-1671-A105-D3CE-52715146D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B716-98D2-4A22-A89E-576F8153F7B8}" type="datetimeFigureOut">
              <a:rPr lang="it-IT" smtClean="0"/>
              <a:t>07/11/2024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5DE4647-355E-FAF5-973F-5B2D0D9C8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00F407D-373C-C54A-D09C-46F6F10C2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48F2-6576-4E01-9A92-D074D8800C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8723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75918B-15B2-D1A2-05A0-0B78603E8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71B6BA5-D721-1C9F-C725-4C9A54ECD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64D1B0B-252F-4907-3FC6-08064B482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80138DD-E022-20CD-03B4-AA67257307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DF47FFF-37E6-85EA-74E2-B2C6B85059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B3599AA-0847-5A67-389C-65F858368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B716-98D2-4A22-A89E-576F8153F7B8}" type="datetimeFigureOut">
              <a:rPr lang="it-IT" smtClean="0"/>
              <a:t>07/11/2024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13996D5-F9C3-4CB3-45FD-20AD314F1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AFAD1E5-B0EB-C5BF-BED9-4257B5E8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48F2-6576-4E01-9A92-D074D8800C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19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E4B888-E9F3-3309-AABE-676FBE809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562C9D0-A08D-BC19-36D6-A409C8965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B716-98D2-4A22-A89E-576F8153F7B8}" type="datetimeFigureOut">
              <a:rPr lang="it-IT" smtClean="0"/>
              <a:t>07/11/2024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2B1F70D-9AED-1BA2-9013-3192DCD03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0E120DF-5D29-50A9-461C-169E6E1F5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48F2-6576-4E01-9A92-D074D8800C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620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F64BA5B-5FCA-3779-BC51-6F7043C71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B716-98D2-4A22-A89E-576F8153F7B8}" type="datetimeFigureOut">
              <a:rPr lang="it-IT" smtClean="0"/>
              <a:t>07/11/2024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86DE5CB-5CF8-BDE3-78EA-02D18D045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E45F473-0AE9-2EA8-55ED-925C7F405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48F2-6576-4E01-9A92-D074D8800C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7434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9ECAC4-8B6D-4537-44EB-88FF1AB9F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96F417-1136-0B3E-2AC7-263D60E1E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AA8B09A-DF63-754A-A14F-57B577C73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933FEB1-2010-158A-CB7F-B53AFBCD9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B716-98D2-4A22-A89E-576F8153F7B8}" type="datetimeFigureOut">
              <a:rPr lang="it-IT" smtClean="0"/>
              <a:t>07/11/2024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AA0C7E8-9587-6BA4-4881-187739867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248547A-902D-031E-1D27-BE41391CA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48F2-6576-4E01-9A92-D074D8800C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6574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FBEE85-6F8E-DCDA-E3D3-CABCA594D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98F2559-6877-FC2B-3B27-FAD5A48B28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9039EF8-0889-B2F7-87D6-C90C4FC30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6D0B234-F547-642B-68EE-F79193B57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B716-98D2-4A22-A89E-576F8153F7B8}" type="datetimeFigureOut">
              <a:rPr lang="it-IT" smtClean="0"/>
              <a:t>07/11/2024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992CD4E-B807-C2E8-ADDB-6A63F3673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621461E-40E5-169D-54FB-A9C542547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48F2-6576-4E01-9A92-D074D8800C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802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FE3D12E-BBAA-F095-D2D2-43170CA2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953C740-DA32-B0FD-0F5A-35B0D76EA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48DB2E-6CA8-9DCB-F31A-5B17821559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EAB716-98D2-4A22-A89E-576F8153F7B8}" type="datetimeFigureOut">
              <a:rPr lang="it-IT" smtClean="0"/>
              <a:t>07/11/2024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BAD79EF-DEFE-9A71-771C-16FF6C86B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0265E4-07BA-0670-94A2-B054ADFE7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1A48F2-6576-4E01-9A92-D074D8800C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506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CA90D36D-298C-59B6-028E-22CCB37ADE1F}"/>
              </a:ext>
            </a:extLst>
          </p:cNvPr>
          <p:cNvSpPr txBox="1"/>
          <p:nvPr/>
        </p:nvSpPr>
        <p:spPr>
          <a:xfrm>
            <a:off x="42907" y="4772707"/>
            <a:ext cx="7950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cap="small" dirty="0">
                <a:solidFill>
                  <a:srgbClr val="002060"/>
                </a:solidFill>
                <a:effectLst/>
                <a:latin typeface="Frank Ruhl Libre" panose="00000500000000000000" pitchFamily="2" charset="-79"/>
                <a:cs typeface="Frank Ruhl Libre" panose="00000500000000000000" pitchFamily="2" charset="-79"/>
              </a:rPr>
              <a:t>valore simbolico, e serve a ricordarci che il pianeta continua ad affollarsi</a:t>
            </a:r>
            <a:endParaRPr lang="it-IT" cap="small" dirty="0">
              <a:solidFill>
                <a:srgbClr val="002060"/>
              </a:solidFill>
              <a:latin typeface="Frank Ruhl Libre" panose="00000500000000000000" pitchFamily="2" charset="-79"/>
              <a:cs typeface="Frank Ruhl Libre" panose="00000500000000000000" pitchFamily="2" charset="-79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0BB968D-0E92-F43C-FF2F-01CE3C94C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42" y="570791"/>
            <a:ext cx="5993805" cy="340908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DC415D2D-642A-1909-EC5D-74E0FED3B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340" y="2154191"/>
            <a:ext cx="3686060" cy="659256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D16DDB4-9C89-580F-A5C4-2F499D7CE665}"/>
              </a:ext>
            </a:extLst>
          </p:cNvPr>
          <p:cNvSpPr txBox="1"/>
          <p:nvPr/>
        </p:nvSpPr>
        <p:spPr>
          <a:xfrm>
            <a:off x="6874930" y="2747570"/>
            <a:ext cx="5063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0" i="0" cap="small" dirty="0">
                <a:solidFill>
                  <a:srgbClr val="002060"/>
                </a:solidFill>
                <a:effectLst/>
                <a:latin typeface="Frank Ruhl Libre" panose="00000500000000000000" pitchFamily="2" charset="-79"/>
                <a:cs typeface="Frank Ruhl Libre" panose="00000500000000000000" pitchFamily="2" charset="-79"/>
              </a:rPr>
              <a:t>Patrizia Farina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A8954EC1-33FC-70C4-5A33-D4697A9AA4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668" y="209363"/>
            <a:ext cx="5673506" cy="791873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B0582401-B674-673F-EEB4-BCB9CD9A98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4931" y="1311614"/>
            <a:ext cx="5063067" cy="539122"/>
          </a:xfrm>
          <a:prstGeom prst="rect">
            <a:avLst/>
          </a:prstGeom>
        </p:spPr>
      </p:pic>
      <p:pic>
        <p:nvPicPr>
          <p:cNvPr id="25" name="Immagine 24" descr="Immagine che contiene testo, Carattere, schermata, design&#10;&#10;Descrizione generata automaticamente">
            <a:extLst>
              <a:ext uri="{FF2B5EF4-FFF2-40B4-BE49-F238E27FC236}">
                <a16:creationId xmlns:a16="http://schemas.microsoft.com/office/drawing/2014/main" id="{41E3375C-CD75-F239-61BF-65C91C90AE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191" y="3027770"/>
            <a:ext cx="1766673" cy="52949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201AEBA-A142-28C7-8E70-8F46A72C0D37}"/>
              </a:ext>
            </a:extLst>
          </p:cNvPr>
          <p:cNvSpPr txBox="1"/>
          <p:nvPr/>
        </p:nvSpPr>
        <p:spPr>
          <a:xfrm>
            <a:off x="254000" y="5751523"/>
            <a:ext cx="267841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cap="small" dirty="0">
                <a:solidFill>
                  <a:srgbClr val="002060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Il sistema demografico </a:t>
            </a:r>
            <a:endParaRPr lang="it-IT" cap="small" dirty="0">
              <a:solidFill>
                <a:srgbClr val="00206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7DEE497-5100-2271-386B-95F88AA663D3}"/>
              </a:ext>
            </a:extLst>
          </p:cNvPr>
          <p:cNvSpPr txBox="1"/>
          <p:nvPr/>
        </p:nvSpPr>
        <p:spPr>
          <a:xfrm>
            <a:off x="3909080" y="5223741"/>
            <a:ext cx="2678410" cy="369332"/>
          </a:xfrm>
          <a:prstGeom prst="rect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cap="small" dirty="0">
                <a:solidFill>
                  <a:srgbClr val="002060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natalità</a:t>
            </a:r>
            <a:endParaRPr lang="it-IT" cap="small" dirty="0">
              <a:solidFill>
                <a:srgbClr val="00206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0B25004-2C9C-A192-034E-5D1F02441025}"/>
              </a:ext>
            </a:extLst>
          </p:cNvPr>
          <p:cNvSpPr txBox="1"/>
          <p:nvPr/>
        </p:nvSpPr>
        <p:spPr>
          <a:xfrm>
            <a:off x="3909080" y="5751523"/>
            <a:ext cx="2678410" cy="369332"/>
          </a:xfrm>
          <a:prstGeom prst="rect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cap="small" dirty="0">
                <a:solidFill>
                  <a:srgbClr val="002060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mortalità</a:t>
            </a:r>
            <a:endParaRPr lang="it-IT" cap="small" dirty="0">
              <a:solidFill>
                <a:srgbClr val="002060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47D1A6C-3993-0E6A-E6C5-18CB12FAE13A}"/>
              </a:ext>
            </a:extLst>
          </p:cNvPr>
          <p:cNvSpPr txBox="1"/>
          <p:nvPr/>
        </p:nvSpPr>
        <p:spPr>
          <a:xfrm>
            <a:off x="3893244" y="6279305"/>
            <a:ext cx="4004885" cy="369332"/>
          </a:xfrm>
          <a:prstGeom prst="rect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cap="small" dirty="0">
                <a:solidFill>
                  <a:srgbClr val="002060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Migrazioni [considerando i confini]</a:t>
            </a:r>
            <a:endParaRPr lang="it-IT" cap="small" dirty="0">
              <a:solidFill>
                <a:srgbClr val="002060"/>
              </a:solidFill>
            </a:endParaRPr>
          </a:p>
        </p:txBody>
      </p:sp>
      <p:cxnSp>
        <p:nvCxnSpPr>
          <p:cNvPr id="12" name="Connettore a gomito 11">
            <a:extLst>
              <a:ext uri="{FF2B5EF4-FFF2-40B4-BE49-F238E27FC236}">
                <a16:creationId xmlns:a16="http://schemas.microsoft.com/office/drawing/2014/main" id="{ECAF266A-B924-B2AF-5C19-37D6E4EF47D8}"/>
              </a:ext>
            </a:extLst>
          </p:cNvPr>
          <p:cNvCxnSpPr>
            <a:stCxn id="3" idx="0"/>
            <a:endCxn id="5" idx="1"/>
          </p:cNvCxnSpPr>
          <p:nvPr/>
        </p:nvCxnSpPr>
        <p:spPr>
          <a:xfrm rot="5400000" flipH="1" flipV="1">
            <a:off x="2579584" y="4422028"/>
            <a:ext cx="343116" cy="2315875"/>
          </a:xfrm>
          <a:prstGeom prst="bentConnector2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41F5C513-2115-FC57-7BC3-220C69677E34}"/>
              </a:ext>
            </a:extLst>
          </p:cNvPr>
          <p:cNvCxnSpPr>
            <a:stCxn id="3" idx="3"/>
            <a:endCxn id="8" idx="1"/>
          </p:cNvCxnSpPr>
          <p:nvPr/>
        </p:nvCxnSpPr>
        <p:spPr>
          <a:xfrm>
            <a:off x="2932410" y="5936189"/>
            <a:ext cx="976670" cy="0"/>
          </a:xfrm>
          <a:prstGeom prst="straightConnector1">
            <a:avLst/>
          </a:prstGeom>
          <a:ln w="38100">
            <a:solidFill>
              <a:srgbClr val="92D05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a gomito 21">
            <a:extLst>
              <a:ext uri="{FF2B5EF4-FFF2-40B4-BE49-F238E27FC236}">
                <a16:creationId xmlns:a16="http://schemas.microsoft.com/office/drawing/2014/main" id="{C36B3998-6732-DE48-1D53-AF030ABB7CD5}"/>
              </a:ext>
            </a:extLst>
          </p:cNvPr>
          <p:cNvCxnSpPr>
            <a:stCxn id="3" idx="2"/>
            <a:endCxn id="10" idx="1"/>
          </p:cNvCxnSpPr>
          <p:nvPr/>
        </p:nvCxnSpPr>
        <p:spPr>
          <a:xfrm rot="16200000" flipH="1">
            <a:off x="2571666" y="5142393"/>
            <a:ext cx="343116" cy="2300039"/>
          </a:xfrm>
          <a:prstGeom prst="bentConnector2">
            <a:avLst/>
          </a:prstGeom>
          <a:ln w="38100">
            <a:solidFill>
              <a:srgbClr val="92D05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C79AACD7-34E4-D2B9-B433-408D73D18ED8}"/>
              </a:ext>
            </a:extLst>
          </p:cNvPr>
          <p:cNvSpPr txBox="1"/>
          <p:nvPr/>
        </p:nvSpPr>
        <p:spPr>
          <a:xfrm>
            <a:off x="9231370" y="4556175"/>
            <a:ext cx="26784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i="0" cap="small" dirty="0">
                <a:solidFill>
                  <a:srgbClr val="002060"/>
                </a:solidFill>
                <a:effectLst/>
                <a:latin typeface="Frank Ruhl Libre" panose="00000500000000000000" pitchFamily="2" charset="-79"/>
                <a:cs typeface="Frank Ruhl Libre" panose="00000500000000000000" pitchFamily="2" charset="-79"/>
              </a:rPr>
              <a:t>L’inerzia come tratto distintivo dei processi</a:t>
            </a:r>
            <a:endParaRPr lang="it-IT" b="1" dirty="0"/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AEB6BD6D-A199-BF8A-E75E-4A6366EB4F9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5956" r="69668" b="-5290"/>
          <a:stretch/>
        </p:blipFill>
        <p:spPr>
          <a:xfrm rot="16637876">
            <a:off x="8344639" y="4266972"/>
            <a:ext cx="504057" cy="1152127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A30CAE8F-6977-A696-5CC1-68EFA00822D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5956" r="69668" b="-5290"/>
          <a:stretch/>
        </p:blipFill>
        <p:spPr>
          <a:xfrm rot="11105157">
            <a:off x="3630024" y="4149621"/>
            <a:ext cx="283526" cy="64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47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9030849-0984-8BFC-8126-D275D65F9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277" y="462011"/>
            <a:ext cx="5300441" cy="339771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CFE83A5-DA08-335C-2114-3285706AF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74" y="567891"/>
            <a:ext cx="6285502" cy="494738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944A018-59B7-AB6F-FF22-E97C59BC7586}"/>
              </a:ext>
            </a:extLst>
          </p:cNvPr>
          <p:cNvSpPr txBox="1"/>
          <p:nvPr/>
        </p:nvSpPr>
        <p:spPr>
          <a:xfrm>
            <a:off x="6624277" y="3982616"/>
            <a:ext cx="5588067" cy="1350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800" b="1" kern="150" cap="small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L'attuale struttura di età giovanile, prodotto della crescita passata, rappresenta il 79% dell'aumento della popolazione fino al 2054, aggiungendo circa 1,4 miliardi di persone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E1D406E-49A2-FDBC-C6E9-E9791463EF05}"/>
              </a:ext>
            </a:extLst>
          </p:cNvPr>
          <p:cNvSpPr txBox="1"/>
          <p:nvPr/>
        </p:nvSpPr>
        <p:spPr>
          <a:xfrm>
            <a:off x="111174" y="5638163"/>
            <a:ext cx="117690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cap="small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Entro la fine del 2070, si prevede che la popolazione globale di 65 anni e più raggiungerà i 2,2 miliardi, superando il numero di bambini sotto i 18 anni. </a:t>
            </a:r>
          </a:p>
          <a:p>
            <a:r>
              <a:rPr lang="it-IT" sz="1800" cap="small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Entro la metà del 2030, gli ultraottantenni supereranno i neonati (meno di 1 anno), raggiungendo i 265 milioni</a:t>
            </a:r>
            <a:endParaRPr lang="it-IT" cap="smal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58483-F230-9193-43A6-22CB66302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3FAB67E-AFEF-1DE3-36E5-389389C04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73" y="713722"/>
            <a:ext cx="10339238" cy="609778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4D10031-CB11-84CC-4384-3F12BF6B02BF}"/>
              </a:ext>
            </a:extLst>
          </p:cNvPr>
          <p:cNvSpPr txBox="1"/>
          <p:nvPr/>
        </p:nvSpPr>
        <p:spPr>
          <a:xfrm>
            <a:off x="194735" y="0"/>
            <a:ext cx="11997265" cy="713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800" b="1" kern="150" cap="small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Contributo relativo delle componenti demografiche dell’aumento in base alla tempistica del picco al 2024-2054 e al 2024-2100 (%)</a:t>
            </a:r>
          </a:p>
        </p:txBody>
      </p:sp>
    </p:spTree>
    <p:extLst>
      <p:ext uri="{BB962C8B-B14F-4D97-AF65-F5344CB8AC3E}">
        <p14:creationId xmlns:p14="http://schemas.microsoft.com/office/powerpoint/2010/main" val="1193521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22D36-C21F-D7C6-E74A-CFD4E9003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6D90EEB-7A60-807C-5D87-353AF5C0B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168" y="643327"/>
            <a:ext cx="10253032" cy="585662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8D9BCDA-EF23-4E6E-D9BA-4E552F7510E7}"/>
              </a:ext>
            </a:extLst>
          </p:cNvPr>
          <p:cNvSpPr txBox="1"/>
          <p:nvPr/>
        </p:nvSpPr>
        <p:spPr>
          <a:xfrm>
            <a:off x="488632" y="212705"/>
            <a:ext cx="108384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cap="small" dirty="0">
                <a:solidFill>
                  <a:srgbClr val="002060"/>
                </a:solidFill>
              </a:rPr>
              <a:t>Classifica dei dieci paesi più popolosi (tra parentesi la popolazione totale), 2024, 2054 e 2100 (in milioni)</a:t>
            </a:r>
          </a:p>
        </p:txBody>
      </p:sp>
    </p:spTree>
    <p:extLst>
      <p:ext uri="{BB962C8B-B14F-4D97-AF65-F5344CB8AC3E}">
        <p14:creationId xmlns:p14="http://schemas.microsoft.com/office/powerpoint/2010/main" val="2173789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4"/>
          <p:cNvSpPr txBox="1"/>
          <p:nvPr/>
        </p:nvSpPr>
        <p:spPr>
          <a:xfrm>
            <a:off x="198156" y="82369"/>
            <a:ext cx="4076664" cy="39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0" bIns="0" anchor="t" anchorCtr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it-IT" sz="2000" b="1" cap="small" dirty="0">
                <a:solidFill>
                  <a:srgbClr val="002060"/>
                </a:solidFill>
                <a:latin typeface="Frank Ruhl Libre" panose="00000500000000000000" pitchFamily="2" charset="-79"/>
                <a:cs typeface="Frank Ruhl Libre" panose="00000500000000000000" pitchFamily="2" charset="-79"/>
                <a:sym typeface="Carlito"/>
              </a:rPr>
              <a:t>Il bonus o dividendo demografico</a:t>
            </a:r>
            <a:endParaRPr sz="2000" b="1" cap="small" dirty="0">
              <a:solidFill>
                <a:srgbClr val="002060"/>
              </a:solidFill>
              <a:latin typeface="Frank Ruhl Libre" panose="00000500000000000000" pitchFamily="2" charset="-79"/>
              <a:cs typeface="Frank Ruhl Libre" panose="00000500000000000000" pitchFamily="2" charset="-79"/>
              <a:sym typeface="Carlito"/>
            </a:endParaRPr>
          </a:p>
        </p:txBody>
      </p:sp>
      <p:pic>
        <p:nvPicPr>
          <p:cNvPr id="156" name="Google Shape;15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5862" y="611338"/>
            <a:ext cx="2131482" cy="221699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73FA4D2-83CB-1736-7F0D-B0E211F7230B}"/>
              </a:ext>
            </a:extLst>
          </p:cNvPr>
          <p:cNvSpPr txBox="1"/>
          <p:nvPr/>
        </p:nvSpPr>
        <p:spPr>
          <a:xfrm>
            <a:off x="2552571" y="688673"/>
            <a:ext cx="95973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cap="small" dirty="0">
                <a:solidFill>
                  <a:srgbClr val="002060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Il dividendo o bonus  demografico si riferisce all'accelerazione della crescita economica di un Paese che inizia con i cambiamenti nella struttura dell’età, effetto della riduzione di fecondità.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BC2DEA6-AB2A-BCCF-91AE-B41AB0148492}"/>
              </a:ext>
            </a:extLst>
          </p:cNvPr>
          <p:cNvSpPr txBox="1"/>
          <p:nvPr/>
        </p:nvSpPr>
        <p:spPr>
          <a:xfrm>
            <a:off x="4180523" y="2715759"/>
            <a:ext cx="49291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cap="small" dirty="0">
                <a:solidFill>
                  <a:srgbClr val="002060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Come si generano i vantaggi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24C4734-67C2-6963-1D93-098B56048A74}"/>
              </a:ext>
            </a:extLst>
          </p:cNvPr>
          <p:cNvSpPr txBox="1"/>
          <p:nvPr/>
        </p:nvSpPr>
        <p:spPr>
          <a:xfrm>
            <a:off x="295861" y="3556963"/>
            <a:ext cx="45134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cap="small" dirty="0">
                <a:solidFill>
                  <a:srgbClr val="002060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Se la dipendenza giovani/anziani si riduce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836C51F-D3C1-21CA-EA17-33E084B792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956" r="69668" b="-5290"/>
          <a:stretch/>
        </p:blipFill>
        <p:spPr>
          <a:xfrm rot="16565049">
            <a:off x="5803358" y="3402737"/>
            <a:ext cx="283526" cy="64805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70D1305-F64E-3057-5D63-B5E3A097DF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956" r="69668" b="-5290"/>
          <a:stretch/>
        </p:blipFill>
        <p:spPr>
          <a:xfrm rot="246943">
            <a:off x="8557304" y="5370799"/>
            <a:ext cx="283526" cy="64805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AAFFB8D-AB74-8EBC-45AC-6846B726362C}"/>
              </a:ext>
            </a:extLst>
          </p:cNvPr>
          <p:cNvSpPr txBox="1"/>
          <p:nvPr/>
        </p:nvSpPr>
        <p:spPr>
          <a:xfrm>
            <a:off x="6542494" y="3587275"/>
            <a:ext cx="2950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cap="small" dirty="0">
                <a:solidFill>
                  <a:srgbClr val="002060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Investimenti più produttivi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6351E4E-D801-41E4-37B8-FCF852F58B5A}"/>
              </a:ext>
            </a:extLst>
          </p:cNvPr>
          <p:cNvSpPr txBox="1"/>
          <p:nvPr/>
        </p:nvSpPr>
        <p:spPr>
          <a:xfrm>
            <a:off x="295861" y="4158795"/>
            <a:ext cx="45134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cap="small" dirty="0">
                <a:solidFill>
                  <a:srgbClr val="002060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Il sistema economico ha più  forza lavoro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68EDB0B-7325-5C11-57DA-BA504A27EC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956" r="69668" b="-5290"/>
          <a:stretch/>
        </p:blipFill>
        <p:spPr>
          <a:xfrm rot="16565049">
            <a:off x="5803358" y="4020781"/>
            <a:ext cx="283526" cy="64805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455A376-F1A9-648B-8796-D363929D7B44}"/>
              </a:ext>
            </a:extLst>
          </p:cNvPr>
          <p:cNvSpPr txBox="1"/>
          <p:nvPr/>
        </p:nvSpPr>
        <p:spPr>
          <a:xfrm>
            <a:off x="6542494" y="4177950"/>
            <a:ext cx="43131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cap="small" dirty="0">
                <a:solidFill>
                  <a:srgbClr val="002060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Salari contenuti; più consumatori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BE2177B-F48B-A1D4-C915-0CA98DA23781}"/>
              </a:ext>
            </a:extLst>
          </p:cNvPr>
          <p:cNvSpPr txBox="1"/>
          <p:nvPr/>
        </p:nvSpPr>
        <p:spPr>
          <a:xfrm>
            <a:off x="295861" y="4737768"/>
            <a:ext cx="5552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cap="small" dirty="0">
                <a:solidFill>
                  <a:srgbClr val="002060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Il risparmio generato da famiglie meno numerose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4F3F8EB9-A7B9-21EC-8ACB-4C92063DF7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956" r="69668" b="-5290"/>
          <a:stretch/>
        </p:blipFill>
        <p:spPr>
          <a:xfrm rot="16565049">
            <a:off x="5803358" y="4583542"/>
            <a:ext cx="283526" cy="648058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D22B51B-CD9D-096E-77D0-C9EDDA9EB8CF}"/>
              </a:ext>
            </a:extLst>
          </p:cNvPr>
          <p:cNvSpPr txBox="1"/>
          <p:nvPr/>
        </p:nvSpPr>
        <p:spPr>
          <a:xfrm>
            <a:off x="6542494" y="4768625"/>
            <a:ext cx="43131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cap="small" dirty="0">
                <a:solidFill>
                  <a:srgbClr val="002060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Maggiori impieghi in investimenti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CA7E5D8-F4A4-A995-08B3-8F26A50354B1}"/>
              </a:ext>
            </a:extLst>
          </p:cNvPr>
          <p:cNvSpPr txBox="1"/>
          <p:nvPr/>
        </p:nvSpPr>
        <p:spPr>
          <a:xfrm>
            <a:off x="7117804" y="6100837"/>
            <a:ext cx="43131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cap="small" dirty="0">
                <a:solidFill>
                  <a:srgbClr val="002060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Sviluppo economico se….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2694F-4F7F-3B63-51A1-051350CCE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9ADCFEE-FB69-1F83-04D2-675B512F49BC}"/>
              </a:ext>
            </a:extLst>
          </p:cNvPr>
          <p:cNvSpPr txBox="1"/>
          <p:nvPr/>
        </p:nvSpPr>
        <p:spPr>
          <a:xfrm>
            <a:off x="3047048" y="2817406"/>
            <a:ext cx="6097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Il terzo motore di espansione o riduzione</a:t>
            </a:r>
          </a:p>
        </p:txBody>
      </p:sp>
    </p:spTree>
    <p:extLst>
      <p:ext uri="{BB962C8B-B14F-4D97-AF65-F5344CB8AC3E}">
        <p14:creationId xmlns:p14="http://schemas.microsoft.com/office/powerpoint/2010/main" val="4258285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9B0BA4A4-CEA7-2799-4CFC-0AB1DB01C207}"/>
              </a:ext>
            </a:extLst>
          </p:cNvPr>
          <p:cNvSpPr txBox="1"/>
          <p:nvPr/>
        </p:nvSpPr>
        <p:spPr>
          <a:xfrm>
            <a:off x="152400" y="942050"/>
            <a:ext cx="1093470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lang="it-IT" sz="2000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Si riconosce il diritto </a:t>
            </a:r>
            <a:r>
              <a:rPr lang="it-IT" sz="2000" u="sng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a </a:t>
            </a:r>
            <a:r>
              <a:rPr lang="it-IT" sz="2000" b="1" u="sng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emigrare </a:t>
            </a:r>
            <a:r>
              <a:rPr lang="it-IT" sz="2000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[anche se più formalmente che realmente]</a:t>
            </a: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lang="it-IT" sz="2000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E’ meno frequente riconoscere il diritto a </a:t>
            </a:r>
            <a:r>
              <a:rPr lang="it-IT" sz="2000" b="1" u="sng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non emigrare </a:t>
            </a:r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411C99F2-B5F4-48A8-D349-5D0A012AF27B}"/>
              </a:ext>
            </a:extLst>
          </p:cNvPr>
          <p:cNvSpPr/>
          <p:nvPr/>
        </p:nvSpPr>
        <p:spPr>
          <a:xfrm>
            <a:off x="2434975" y="-651894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710E6D6-775B-4A94-7440-6E2F7C0538FE}"/>
              </a:ext>
            </a:extLst>
          </p:cNvPr>
          <p:cNvSpPr txBox="1"/>
          <p:nvPr/>
        </p:nvSpPr>
        <p:spPr>
          <a:xfrm>
            <a:off x="152400" y="2138101"/>
            <a:ext cx="111548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Cosa ostacola la possibilità di scegliere di vivere nel proprio paese?</a:t>
            </a:r>
          </a:p>
          <a:p>
            <a:endParaRPr lang="it-IT" sz="2000" cap="small" dirty="0">
              <a:solidFill>
                <a:schemeClr val="accent1">
                  <a:lumMod val="50000"/>
                </a:schemeClr>
              </a:solidFill>
              <a:latin typeface="Frank Ruhl Libre" panose="00000500000000000000" pitchFamily="2" charset="-79"/>
              <a:cs typeface="Frank Ruhl Libre" panose="00000500000000000000" pitchFamily="2" charset="-79"/>
            </a:endParaRPr>
          </a:p>
          <a:p>
            <a:r>
              <a:rPr lang="it-IT" sz="2000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Le condizioni ambientali [clima, conflitti]</a:t>
            </a:r>
          </a:p>
          <a:p>
            <a:endParaRPr lang="it-IT" sz="2000" cap="small" dirty="0">
              <a:solidFill>
                <a:schemeClr val="accent1">
                  <a:lumMod val="50000"/>
                </a:schemeClr>
              </a:solidFill>
              <a:latin typeface="Frank Ruhl Libre" panose="00000500000000000000" pitchFamily="2" charset="-79"/>
              <a:cs typeface="Frank Ruhl Libre" panose="00000500000000000000" pitchFamily="2" charset="-79"/>
            </a:endParaRPr>
          </a:p>
          <a:p>
            <a:endParaRPr lang="it-IT" sz="2000" cap="small" dirty="0">
              <a:solidFill>
                <a:schemeClr val="accent1">
                  <a:lumMod val="50000"/>
                </a:schemeClr>
              </a:solidFill>
              <a:latin typeface="Frank Ruhl Libre" panose="00000500000000000000" pitchFamily="2" charset="-79"/>
              <a:cs typeface="Frank Ruhl Libre" panose="00000500000000000000" pitchFamily="2" charset="-79"/>
            </a:endParaRPr>
          </a:p>
          <a:p>
            <a:r>
              <a:rPr lang="it-IT" sz="2000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Le condizioni economiche /la povertà</a:t>
            </a:r>
            <a:endParaRPr lang="it-IT" sz="2000" dirty="0"/>
          </a:p>
        </p:txBody>
      </p:sp>
      <p:sp>
        <p:nvSpPr>
          <p:cNvPr id="3" name="Freccia bidirezionale verticale 2">
            <a:extLst>
              <a:ext uri="{FF2B5EF4-FFF2-40B4-BE49-F238E27FC236}">
                <a16:creationId xmlns:a16="http://schemas.microsoft.com/office/drawing/2014/main" id="{590565AA-8003-2056-D59E-3E6143CEC1F9}"/>
              </a:ext>
            </a:extLst>
          </p:cNvPr>
          <p:cNvSpPr/>
          <p:nvPr/>
        </p:nvSpPr>
        <p:spPr>
          <a:xfrm>
            <a:off x="2336855" y="3107597"/>
            <a:ext cx="287677" cy="519341"/>
          </a:xfrm>
          <a:prstGeom prst="up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70F82E9-2351-8BD0-C937-E1A75FA8BB52}"/>
              </a:ext>
            </a:extLst>
          </p:cNvPr>
          <p:cNvSpPr txBox="1"/>
          <p:nvPr/>
        </p:nvSpPr>
        <p:spPr>
          <a:xfrm>
            <a:off x="4285395" y="140534"/>
            <a:ext cx="41021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la mobilità contemporanea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8B83C21-9321-D016-A046-407F44D97BFA}"/>
              </a:ext>
            </a:extLst>
          </p:cNvPr>
          <p:cNvSpPr txBox="1"/>
          <p:nvPr/>
        </p:nvSpPr>
        <p:spPr>
          <a:xfrm>
            <a:off x="626745" y="5046589"/>
            <a:ext cx="109385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cap="small" dirty="0">
                <a:solidFill>
                  <a:schemeClr val="tx2">
                    <a:lumMod val="90000"/>
                    <a:lumOff val="1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La dimensione demografica è condizione necessaria per generare </a:t>
            </a:r>
            <a:r>
              <a:rPr lang="it-IT" sz="1800" u="sng" cap="small" dirty="0">
                <a:solidFill>
                  <a:schemeClr val="tx2">
                    <a:lumMod val="90000"/>
                    <a:lumOff val="1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intensi</a:t>
            </a:r>
            <a:r>
              <a:rPr lang="it-IT" sz="1800" cap="small" dirty="0">
                <a:solidFill>
                  <a:schemeClr val="tx2">
                    <a:lumMod val="90000"/>
                    <a:lumOff val="1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 flussi migratori</a:t>
            </a:r>
          </a:p>
          <a:p>
            <a:pPr algn="ctr"/>
            <a:r>
              <a:rPr lang="it-IT" sz="1800" cap="small" dirty="0">
                <a:solidFill>
                  <a:schemeClr val="tx2">
                    <a:lumMod val="90000"/>
                    <a:lumOff val="1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Ma non è condizione sufficiente</a:t>
            </a:r>
          </a:p>
          <a:p>
            <a:pPr algn="ctr"/>
            <a:r>
              <a:rPr lang="it-IT" sz="1800" cap="small" dirty="0">
                <a:solidFill>
                  <a:schemeClr val="tx2">
                    <a:lumMod val="90000"/>
                    <a:lumOff val="1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Cina, India, Nigeria tre colossi demografici, diverse intensità migratorie</a:t>
            </a:r>
          </a:p>
          <a:p>
            <a:pPr algn="ctr"/>
            <a:r>
              <a:rPr lang="it-IT" sz="1800" cap="small" dirty="0">
                <a:solidFill>
                  <a:schemeClr val="tx2">
                    <a:lumMod val="90000"/>
                    <a:lumOff val="1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Diverse anche le tipologie migratorie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7E2FE55-A50F-2800-D798-091693ECA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960" y="2085532"/>
            <a:ext cx="3066195" cy="204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87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3DAA87A-AF9B-BCAD-1901-8D736FA4A24F}"/>
              </a:ext>
            </a:extLst>
          </p:cNvPr>
          <p:cNvSpPr/>
          <p:nvPr/>
        </p:nvSpPr>
        <p:spPr>
          <a:xfrm>
            <a:off x="955497" y="1345915"/>
            <a:ext cx="1613042" cy="328773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Frank Ruhl Libre" panose="00000500000000000000" pitchFamily="2" charset="-79"/>
                <a:cs typeface="Frank Ruhl Libre" panose="00000500000000000000" pitchFamily="2" charset="-79"/>
              </a:rPr>
              <a:t>Condizioni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64DCA21-04D3-F3AF-D77F-06B156EB7C8E}"/>
              </a:ext>
            </a:extLst>
          </p:cNvPr>
          <p:cNvSpPr/>
          <p:nvPr/>
        </p:nvSpPr>
        <p:spPr>
          <a:xfrm>
            <a:off x="955497" y="1827088"/>
            <a:ext cx="1613042" cy="328773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Frank Ruhl Libre" panose="00000500000000000000" pitchFamily="2" charset="-79"/>
                <a:cs typeface="Frank Ruhl Libre" panose="00000500000000000000" pitchFamily="2" charset="-79"/>
              </a:rPr>
              <a:t>Prospettive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688989EC-1678-E4D8-6FB5-B0931DC1E96D}"/>
              </a:ext>
            </a:extLst>
          </p:cNvPr>
          <p:cNvSpPr/>
          <p:nvPr/>
        </p:nvSpPr>
        <p:spPr>
          <a:xfrm>
            <a:off x="3051425" y="1674688"/>
            <a:ext cx="236305" cy="152400"/>
          </a:xfrm>
          <a:prstGeom prst="ellipse">
            <a:avLst/>
          </a:prstGeom>
          <a:solidFill>
            <a:schemeClr val="accent2"/>
          </a:solidFill>
          <a:ln w="28575"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latin typeface="Frank Ruhl Libre" panose="00000500000000000000" pitchFamily="2" charset="-79"/>
              <a:cs typeface="Frank Ruhl Libre" panose="00000500000000000000" pitchFamily="2" charset="-79"/>
            </a:endParaRPr>
          </a:p>
        </p:txBody>
      </p:sp>
      <p:cxnSp>
        <p:nvCxnSpPr>
          <p:cNvPr id="7" name="Connettore a gomito 6">
            <a:extLst>
              <a:ext uri="{FF2B5EF4-FFF2-40B4-BE49-F238E27FC236}">
                <a16:creationId xmlns:a16="http://schemas.microsoft.com/office/drawing/2014/main" id="{1C884559-58B0-45CB-C364-BE95B2382616}"/>
              </a:ext>
            </a:extLst>
          </p:cNvPr>
          <p:cNvCxnSpPr>
            <a:stCxn id="2" idx="3"/>
            <a:endCxn id="5" idx="7"/>
          </p:cNvCxnSpPr>
          <p:nvPr/>
        </p:nvCxnSpPr>
        <p:spPr>
          <a:xfrm>
            <a:off x="2568539" y="1510302"/>
            <a:ext cx="601039" cy="164386"/>
          </a:xfrm>
          <a:prstGeom prst="bentConnector2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a gomito 8">
            <a:extLst>
              <a:ext uri="{FF2B5EF4-FFF2-40B4-BE49-F238E27FC236}">
                <a16:creationId xmlns:a16="http://schemas.microsoft.com/office/drawing/2014/main" id="{F2D80E1F-59A7-0F33-CD0A-1763A1B5E82B}"/>
              </a:ext>
            </a:extLst>
          </p:cNvPr>
          <p:cNvCxnSpPr>
            <a:stCxn id="4" idx="3"/>
            <a:endCxn id="5" idx="4"/>
          </p:cNvCxnSpPr>
          <p:nvPr/>
        </p:nvCxnSpPr>
        <p:spPr>
          <a:xfrm flipV="1">
            <a:off x="2568539" y="1827088"/>
            <a:ext cx="601039" cy="164387"/>
          </a:xfrm>
          <a:prstGeom prst="bentConnector2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9B9AAADB-0475-38C7-D00A-17CC720E2EEE}"/>
              </a:ext>
            </a:extLst>
          </p:cNvPr>
          <p:cNvCxnSpPr>
            <a:cxnSpLocks/>
            <a:stCxn id="5" idx="6"/>
          </p:cNvCxnSpPr>
          <p:nvPr/>
        </p:nvCxnSpPr>
        <p:spPr>
          <a:xfrm>
            <a:off x="3287730" y="1750888"/>
            <a:ext cx="368500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>
            <a:extLst>
              <a:ext uri="{FF2B5EF4-FFF2-40B4-BE49-F238E27FC236}">
                <a16:creationId xmlns:a16="http://schemas.microsoft.com/office/drawing/2014/main" id="{2449D90F-AAD1-CD1F-DE84-9EF813B89F00}"/>
              </a:ext>
            </a:extLst>
          </p:cNvPr>
          <p:cNvSpPr/>
          <p:nvPr/>
        </p:nvSpPr>
        <p:spPr>
          <a:xfrm>
            <a:off x="3656229" y="1571946"/>
            <a:ext cx="1532219" cy="52362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Desiderio di cambiamento</a:t>
            </a:r>
          </a:p>
        </p:txBody>
      </p:sp>
      <p:cxnSp>
        <p:nvCxnSpPr>
          <p:cNvPr id="12" name="Connettore curvo 11">
            <a:extLst>
              <a:ext uri="{FF2B5EF4-FFF2-40B4-BE49-F238E27FC236}">
                <a16:creationId xmlns:a16="http://schemas.microsoft.com/office/drawing/2014/main" id="{06F1EE35-A7A0-46EC-046F-7791206C9F32}"/>
              </a:ext>
            </a:extLst>
          </p:cNvPr>
          <p:cNvCxnSpPr>
            <a:stCxn id="5" idx="0"/>
          </p:cNvCxnSpPr>
          <p:nvPr/>
        </p:nvCxnSpPr>
        <p:spPr>
          <a:xfrm rot="16200000" flipV="1">
            <a:off x="2784297" y="1289406"/>
            <a:ext cx="770562" cy="1"/>
          </a:xfrm>
          <a:prstGeom prst="curvedConnector3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7B3FCDC-09B5-00FC-B782-CFE4F9D8A925}"/>
              </a:ext>
            </a:extLst>
          </p:cNvPr>
          <p:cNvSpPr txBox="1"/>
          <p:nvPr/>
        </p:nvSpPr>
        <p:spPr>
          <a:xfrm>
            <a:off x="2592939" y="583231"/>
            <a:ext cx="1622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Aspirazioni </a:t>
            </a:r>
            <a:endParaRPr lang="it-IT" cap="small" dirty="0">
              <a:solidFill>
                <a:schemeClr val="accent1">
                  <a:lumMod val="50000"/>
                </a:schemeClr>
              </a:solidFill>
              <a:latin typeface="Frank Ruhl Libre" panose="00000500000000000000" pitchFamily="2" charset="-79"/>
              <a:cs typeface="Frank Ruhl Libre" panose="00000500000000000000" pitchFamily="2" charset="-79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1F813679-C55B-C5FE-C9A1-343A3613496D}"/>
              </a:ext>
            </a:extLst>
          </p:cNvPr>
          <p:cNvSpPr/>
          <p:nvPr/>
        </p:nvSpPr>
        <p:spPr>
          <a:xfrm>
            <a:off x="5556947" y="1337669"/>
            <a:ext cx="1532219" cy="363337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Migrazione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0DE02EB4-BBEF-BB2A-033B-33FC57096944}"/>
              </a:ext>
            </a:extLst>
          </p:cNvPr>
          <p:cNvSpPr/>
          <p:nvPr/>
        </p:nvSpPr>
        <p:spPr>
          <a:xfrm>
            <a:off x="5556946" y="1827812"/>
            <a:ext cx="1532219" cy="363337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Altre azioni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2EBDFE94-2D9C-5FA0-F437-CA3AE12CF03C}"/>
              </a:ext>
            </a:extLst>
          </p:cNvPr>
          <p:cNvSpPr/>
          <p:nvPr/>
        </p:nvSpPr>
        <p:spPr>
          <a:xfrm>
            <a:off x="7824118" y="1048137"/>
            <a:ext cx="1532219" cy="36333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Migrazione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EA8605E2-D9F9-4671-542C-1A40BEDAF0FB}"/>
              </a:ext>
            </a:extLst>
          </p:cNvPr>
          <p:cNvSpPr/>
          <p:nvPr/>
        </p:nvSpPr>
        <p:spPr>
          <a:xfrm>
            <a:off x="7844662" y="2139779"/>
            <a:ext cx="1532219" cy="458911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Immobilità involontaria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238F02C9-B92C-4194-F99E-A13D1401512D}"/>
              </a:ext>
            </a:extLst>
          </p:cNvPr>
          <p:cNvSpPr/>
          <p:nvPr/>
        </p:nvSpPr>
        <p:spPr>
          <a:xfrm>
            <a:off x="7824117" y="1548146"/>
            <a:ext cx="1532219" cy="49605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Fallimento migrazione</a:t>
            </a:r>
          </a:p>
        </p:txBody>
      </p:sp>
      <p:cxnSp>
        <p:nvCxnSpPr>
          <p:cNvPr id="22" name="Connettore a gomito 21">
            <a:extLst>
              <a:ext uri="{FF2B5EF4-FFF2-40B4-BE49-F238E27FC236}">
                <a16:creationId xmlns:a16="http://schemas.microsoft.com/office/drawing/2014/main" id="{48D68BD5-D257-DFEA-A89C-7FFA7193764F}"/>
              </a:ext>
            </a:extLst>
          </p:cNvPr>
          <p:cNvCxnSpPr>
            <a:stCxn id="15" idx="3"/>
            <a:endCxn id="18" idx="1"/>
          </p:cNvCxnSpPr>
          <p:nvPr/>
        </p:nvCxnSpPr>
        <p:spPr>
          <a:xfrm flipV="1">
            <a:off x="7089166" y="1229806"/>
            <a:ext cx="734952" cy="289532"/>
          </a:xfrm>
          <a:prstGeom prst="bentConnector3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tangolo 27">
            <a:extLst>
              <a:ext uri="{FF2B5EF4-FFF2-40B4-BE49-F238E27FC236}">
                <a16:creationId xmlns:a16="http://schemas.microsoft.com/office/drawing/2014/main" id="{87890764-56D5-6F41-61A3-7F5009F49706}"/>
              </a:ext>
            </a:extLst>
          </p:cNvPr>
          <p:cNvSpPr/>
          <p:nvPr/>
        </p:nvSpPr>
        <p:spPr>
          <a:xfrm>
            <a:off x="688368" y="1152236"/>
            <a:ext cx="1994558" cy="1220582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Frank Ruhl Libre" panose="00000500000000000000" pitchFamily="2" charset="-79"/>
              <a:cs typeface="Frank Ruhl Libre" panose="00000500000000000000" pitchFamily="2" charset="-79"/>
            </a:endParaRPr>
          </a:p>
        </p:txBody>
      </p:sp>
      <p:cxnSp>
        <p:nvCxnSpPr>
          <p:cNvPr id="24" name="Connettore a gomito 23">
            <a:extLst>
              <a:ext uri="{FF2B5EF4-FFF2-40B4-BE49-F238E27FC236}">
                <a16:creationId xmlns:a16="http://schemas.microsoft.com/office/drawing/2014/main" id="{A4DA6074-2ECC-5337-70B1-0D2EE0BDA7BD}"/>
              </a:ext>
            </a:extLst>
          </p:cNvPr>
          <p:cNvCxnSpPr>
            <a:cxnSpLocks/>
          </p:cNvCxnSpPr>
          <p:nvPr/>
        </p:nvCxnSpPr>
        <p:spPr>
          <a:xfrm>
            <a:off x="7089166" y="1510301"/>
            <a:ext cx="734951" cy="261847"/>
          </a:xfrm>
          <a:prstGeom prst="bentConnector3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a gomito 25">
            <a:extLst>
              <a:ext uri="{FF2B5EF4-FFF2-40B4-BE49-F238E27FC236}">
                <a16:creationId xmlns:a16="http://schemas.microsoft.com/office/drawing/2014/main" id="{848B31A4-60E1-6A60-8943-AB8B1FF8DACA}"/>
              </a:ext>
            </a:extLst>
          </p:cNvPr>
          <p:cNvCxnSpPr>
            <a:cxnSpLocks/>
            <a:stCxn id="15" idx="3"/>
            <a:endCxn id="19" idx="1"/>
          </p:cNvCxnSpPr>
          <p:nvPr/>
        </p:nvCxnSpPr>
        <p:spPr>
          <a:xfrm>
            <a:off x="7089166" y="1519338"/>
            <a:ext cx="755496" cy="849897"/>
          </a:xfrm>
          <a:prstGeom prst="bentConnector3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a gomito 30">
            <a:extLst>
              <a:ext uri="{FF2B5EF4-FFF2-40B4-BE49-F238E27FC236}">
                <a16:creationId xmlns:a16="http://schemas.microsoft.com/office/drawing/2014/main" id="{37EB975D-345D-7A3A-EFC5-5E0E9B932140}"/>
              </a:ext>
            </a:extLst>
          </p:cNvPr>
          <p:cNvCxnSpPr>
            <a:cxnSpLocks/>
            <a:stCxn id="16" idx="3"/>
            <a:endCxn id="15" idx="1"/>
          </p:cNvCxnSpPr>
          <p:nvPr/>
        </p:nvCxnSpPr>
        <p:spPr>
          <a:xfrm flipV="1">
            <a:off x="5188448" y="1519338"/>
            <a:ext cx="368499" cy="314423"/>
          </a:xfrm>
          <a:prstGeom prst="bentConnector3">
            <a:avLst>
              <a:gd name="adj1" fmla="val 50000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a gomito 34">
            <a:extLst>
              <a:ext uri="{FF2B5EF4-FFF2-40B4-BE49-F238E27FC236}">
                <a16:creationId xmlns:a16="http://schemas.microsoft.com/office/drawing/2014/main" id="{35A08FA7-54D6-C7C8-50FD-F9EEB3C25F94}"/>
              </a:ext>
            </a:extLst>
          </p:cNvPr>
          <p:cNvCxnSpPr>
            <a:stCxn id="16" idx="3"/>
            <a:endCxn id="17" idx="1"/>
          </p:cNvCxnSpPr>
          <p:nvPr/>
        </p:nvCxnSpPr>
        <p:spPr>
          <a:xfrm>
            <a:off x="5188448" y="1833761"/>
            <a:ext cx="368498" cy="175720"/>
          </a:xfrm>
          <a:prstGeom prst="bentConnector3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5B5BC6DC-A648-055B-906F-3AAF490EAAF6}"/>
              </a:ext>
            </a:extLst>
          </p:cNvPr>
          <p:cNvSpPr txBox="1"/>
          <p:nvPr/>
        </p:nvSpPr>
        <p:spPr>
          <a:xfrm>
            <a:off x="199263" y="192735"/>
            <a:ext cx="6078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Modello generale di mobilità interna o internazionale</a:t>
            </a:r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E1853DCE-B606-1BF1-928E-4693072865CF}"/>
              </a:ext>
            </a:extLst>
          </p:cNvPr>
          <p:cNvSpPr/>
          <p:nvPr/>
        </p:nvSpPr>
        <p:spPr>
          <a:xfrm>
            <a:off x="645560" y="4002302"/>
            <a:ext cx="1613042" cy="328773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Frank Ruhl Libre" panose="00000500000000000000" pitchFamily="2" charset="-79"/>
                <a:cs typeface="Frank Ruhl Libre" panose="00000500000000000000" pitchFamily="2" charset="-79"/>
              </a:rPr>
              <a:t>Condizioni </a:t>
            </a: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56C5F335-BE8A-8D66-CC41-6B2991F837CF}"/>
              </a:ext>
            </a:extLst>
          </p:cNvPr>
          <p:cNvSpPr/>
          <p:nvPr/>
        </p:nvSpPr>
        <p:spPr>
          <a:xfrm>
            <a:off x="645560" y="4483475"/>
            <a:ext cx="1613042" cy="328773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Frank Ruhl Libre" panose="00000500000000000000" pitchFamily="2" charset="-79"/>
                <a:cs typeface="Frank Ruhl Libre" panose="00000500000000000000" pitchFamily="2" charset="-79"/>
              </a:rPr>
              <a:t>Prospettive</a:t>
            </a:r>
          </a:p>
        </p:txBody>
      </p:sp>
      <p:sp>
        <p:nvSpPr>
          <p:cNvPr id="39" name="Ovale 38">
            <a:extLst>
              <a:ext uri="{FF2B5EF4-FFF2-40B4-BE49-F238E27FC236}">
                <a16:creationId xmlns:a16="http://schemas.microsoft.com/office/drawing/2014/main" id="{D015B02E-BDCA-1B54-2298-DCF022AB11B0}"/>
              </a:ext>
            </a:extLst>
          </p:cNvPr>
          <p:cNvSpPr/>
          <p:nvPr/>
        </p:nvSpPr>
        <p:spPr>
          <a:xfrm>
            <a:off x="2741488" y="4331075"/>
            <a:ext cx="236305" cy="152400"/>
          </a:xfrm>
          <a:prstGeom prst="ellipse">
            <a:avLst/>
          </a:prstGeom>
          <a:solidFill>
            <a:schemeClr val="accent2"/>
          </a:solidFill>
          <a:ln w="28575"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latin typeface="Frank Ruhl Libre" panose="00000500000000000000" pitchFamily="2" charset="-79"/>
              <a:cs typeface="Frank Ruhl Libre" panose="00000500000000000000" pitchFamily="2" charset="-79"/>
            </a:endParaRPr>
          </a:p>
        </p:txBody>
      </p:sp>
      <p:cxnSp>
        <p:nvCxnSpPr>
          <p:cNvPr id="40" name="Connettore a gomito 39">
            <a:extLst>
              <a:ext uri="{FF2B5EF4-FFF2-40B4-BE49-F238E27FC236}">
                <a16:creationId xmlns:a16="http://schemas.microsoft.com/office/drawing/2014/main" id="{F1105736-7C92-BD16-92E4-B70323900034}"/>
              </a:ext>
            </a:extLst>
          </p:cNvPr>
          <p:cNvCxnSpPr>
            <a:stCxn id="37" idx="3"/>
            <a:endCxn id="39" idx="7"/>
          </p:cNvCxnSpPr>
          <p:nvPr/>
        </p:nvCxnSpPr>
        <p:spPr>
          <a:xfrm>
            <a:off x="2258602" y="4166689"/>
            <a:ext cx="601039" cy="164386"/>
          </a:xfrm>
          <a:prstGeom prst="bentConnector2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a gomito 40">
            <a:extLst>
              <a:ext uri="{FF2B5EF4-FFF2-40B4-BE49-F238E27FC236}">
                <a16:creationId xmlns:a16="http://schemas.microsoft.com/office/drawing/2014/main" id="{EF51F3C5-6FE8-4242-0170-96F683552933}"/>
              </a:ext>
            </a:extLst>
          </p:cNvPr>
          <p:cNvCxnSpPr>
            <a:stCxn id="38" idx="3"/>
            <a:endCxn id="39" idx="4"/>
          </p:cNvCxnSpPr>
          <p:nvPr/>
        </p:nvCxnSpPr>
        <p:spPr>
          <a:xfrm flipV="1">
            <a:off x="2258602" y="4483475"/>
            <a:ext cx="601039" cy="164387"/>
          </a:xfrm>
          <a:prstGeom prst="bentConnector2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CBA248AA-ADA5-0A57-86AD-75774DBD6799}"/>
              </a:ext>
            </a:extLst>
          </p:cNvPr>
          <p:cNvCxnSpPr>
            <a:cxnSpLocks/>
            <a:stCxn id="39" idx="6"/>
          </p:cNvCxnSpPr>
          <p:nvPr/>
        </p:nvCxnSpPr>
        <p:spPr>
          <a:xfrm>
            <a:off x="2977793" y="4407275"/>
            <a:ext cx="368500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tangolo 42">
            <a:extLst>
              <a:ext uri="{FF2B5EF4-FFF2-40B4-BE49-F238E27FC236}">
                <a16:creationId xmlns:a16="http://schemas.microsoft.com/office/drawing/2014/main" id="{F19807C7-3AB8-044D-D1F4-CD2470829B6F}"/>
              </a:ext>
            </a:extLst>
          </p:cNvPr>
          <p:cNvSpPr/>
          <p:nvPr/>
        </p:nvSpPr>
        <p:spPr>
          <a:xfrm>
            <a:off x="3346292" y="4228333"/>
            <a:ext cx="1532219" cy="52362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Cambiamento forzato</a:t>
            </a:r>
          </a:p>
        </p:txBody>
      </p:sp>
      <p:cxnSp>
        <p:nvCxnSpPr>
          <p:cNvPr id="44" name="Connettore curvo 43">
            <a:extLst>
              <a:ext uri="{FF2B5EF4-FFF2-40B4-BE49-F238E27FC236}">
                <a16:creationId xmlns:a16="http://schemas.microsoft.com/office/drawing/2014/main" id="{A342B230-69BF-389D-0E78-9CE21FA55015}"/>
              </a:ext>
            </a:extLst>
          </p:cNvPr>
          <p:cNvCxnSpPr>
            <a:stCxn id="39" idx="0"/>
          </p:cNvCxnSpPr>
          <p:nvPr/>
        </p:nvCxnSpPr>
        <p:spPr>
          <a:xfrm rot="16200000" flipV="1">
            <a:off x="2474360" y="3945793"/>
            <a:ext cx="770562" cy="1"/>
          </a:xfrm>
          <a:prstGeom prst="curvedConnector3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9F3D85DD-4461-E1BD-90C4-A14A015E20FE}"/>
              </a:ext>
            </a:extLst>
          </p:cNvPr>
          <p:cNvSpPr txBox="1"/>
          <p:nvPr/>
        </p:nvSpPr>
        <p:spPr>
          <a:xfrm>
            <a:off x="2094214" y="3196813"/>
            <a:ext cx="17855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Sopravvivenza</a:t>
            </a:r>
            <a:endParaRPr lang="it-IT" cap="small" dirty="0">
              <a:solidFill>
                <a:schemeClr val="accent1">
                  <a:lumMod val="50000"/>
                </a:schemeClr>
              </a:solidFill>
              <a:latin typeface="Frank Ruhl Libre" panose="00000500000000000000" pitchFamily="2" charset="-79"/>
              <a:cs typeface="Frank Ruhl Libre" panose="00000500000000000000" pitchFamily="2" charset="-79"/>
            </a:endParaRPr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80DB3EE6-BD05-9588-4C32-B081B4C6E95E}"/>
              </a:ext>
            </a:extLst>
          </p:cNvPr>
          <p:cNvSpPr/>
          <p:nvPr/>
        </p:nvSpPr>
        <p:spPr>
          <a:xfrm>
            <a:off x="5247010" y="3994056"/>
            <a:ext cx="1532219" cy="363337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Migrazione</a:t>
            </a:r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id="{210FAFC0-4A89-2684-3174-1F59CC3C96AD}"/>
              </a:ext>
            </a:extLst>
          </p:cNvPr>
          <p:cNvSpPr/>
          <p:nvPr/>
        </p:nvSpPr>
        <p:spPr>
          <a:xfrm>
            <a:off x="5226461" y="4484199"/>
            <a:ext cx="1645573" cy="751033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Altre azioni 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es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 mitigazione</a:t>
            </a:r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id="{43F1EBF6-6401-F700-F685-7FAE97BBF28B}"/>
              </a:ext>
            </a:extLst>
          </p:cNvPr>
          <p:cNvSpPr/>
          <p:nvPr/>
        </p:nvSpPr>
        <p:spPr>
          <a:xfrm>
            <a:off x="7606647" y="3578638"/>
            <a:ext cx="1749689" cy="74435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Migrazione interna e internazionale</a:t>
            </a:r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9B65C978-776D-EC98-40AD-6305CD0DA25B}"/>
              </a:ext>
            </a:extLst>
          </p:cNvPr>
          <p:cNvSpPr/>
          <p:nvPr/>
        </p:nvSpPr>
        <p:spPr>
          <a:xfrm>
            <a:off x="7628562" y="4480210"/>
            <a:ext cx="1645573" cy="54899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Immobilità involontaria</a:t>
            </a:r>
          </a:p>
        </p:txBody>
      </p:sp>
      <p:cxnSp>
        <p:nvCxnSpPr>
          <p:cNvPr id="51" name="Connettore a gomito 50">
            <a:extLst>
              <a:ext uri="{FF2B5EF4-FFF2-40B4-BE49-F238E27FC236}">
                <a16:creationId xmlns:a16="http://schemas.microsoft.com/office/drawing/2014/main" id="{6C0FD1EB-56BF-3739-1F3B-29059D385FC7}"/>
              </a:ext>
            </a:extLst>
          </p:cNvPr>
          <p:cNvCxnSpPr>
            <a:cxnSpLocks/>
          </p:cNvCxnSpPr>
          <p:nvPr/>
        </p:nvCxnSpPr>
        <p:spPr>
          <a:xfrm flipV="1">
            <a:off x="6791569" y="3895784"/>
            <a:ext cx="815078" cy="279941"/>
          </a:xfrm>
          <a:prstGeom prst="bentConnector3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tangolo 51">
            <a:extLst>
              <a:ext uri="{FF2B5EF4-FFF2-40B4-BE49-F238E27FC236}">
                <a16:creationId xmlns:a16="http://schemas.microsoft.com/office/drawing/2014/main" id="{2A1A2000-EA74-175B-985B-2FE24856AA57}"/>
              </a:ext>
            </a:extLst>
          </p:cNvPr>
          <p:cNvSpPr/>
          <p:nvPr/>
        </p:nvSpPr>
        <p:spPr>
          <a:xfrm>
            <a:off x="378431" y="3808623"/>
            <a:ext cx="1994558" cy="1220582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Frank Ruhl Libre" panose="00000500000000000000" pitchFamily="2" charset="-79"/>
              <a:cs typeface="Frank Ruhl Libre" panose="00000500000000000000" pitchFamily="2" charset="-79"/>
            </a:endParaRPr>
          </a:p>
        </p:txBody>
      </p:sp>
      <p:cxnSp>
        <p:nvCxnSpPr>
          <p:cNvPr id="55" name="Connettore a gomito 54">
            <a:extLst>
              <a:ext uri="{FF2B5EF4-FFF2-40B4-BE49-F238E27FC236}">
                <a16:creationId xmlns:a16="http://schemas.microsoft.com/office/drawing/2014/main" id="{B8028EA4-D2BA-004B-33FB-EEEA9CB7D377}"/>
              </a:ext>
            </a:extLst>
          </p:cNvPr>
          <p:cNvCxnSpPr>
            <a:cxnSpLocks/>
            <a:stCxn id="43" idx="3"/>
            <a:endCxn id="46" idx="1"/>
          </p:cNvCxnSpPr>
          <p:nvPr/>
        </p:nvCxnSpPr>
        <p:spPr>
          <a:xfrm flipV="1">
            <a:off x="4878511" y="4175725"/>
            <a:ext cx="368499" cy="314423"/>
          </a:xfrm>
          <a:prstGeom prst="bentConnector3">
            <a:avLst>
              <a:gd name="adj1" fmla="val 50000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a gomito 55">
            <a:extLst>
              <a:ext uri="{FF2B5EF4-FFF2-40B4-BE49-F238E27FC236}">
                <a16:creationId xmlns:a16="http://schemas.microsoft.com/office/drawing/2014/main" id="{3CDDA7D4-C95D-B24E-F4E8-E4DE3E8902B7}"/>
              </a:ext>
            </a:extLst>
          </p:cNvPr>
          <p:cNvCxnSpPr>
            <a:cxnSpLocks/>
            <a:stCxn id="43" idx="3"/>
            <a:endCxn id="47" idx="1"/>
          </p:cNvCxnSpPr>
          <p:nvPr/>
        </p:nvCxnSpPr>
        <p:spPr>
          <a:xfrm>
            <a:off x="4878511" y="4490148"/>
            <a:ext cx="347950" cy="369568"/>
          </a:xfrm>
          <a:prstGeom prst="bentConnector3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tangolo 63">
            <a:extLst>
              <a:ext uri="{FF2B5EF4-FFF2-40B4-BE49-F238E27FC236}">
                <a16:creationId xmlns:a16="http://schemas.microsoft.com/office/drawing/2014/main" id="{ADD41743-E2B8-A734-0381-7FBD917C0A52}"/>
              </a:ext>
            </a:extLst>
          </p:cNvPr>
          <p:cNvSpPr/>
          <p:nvPr/>
        </p:nvSpPr>
        <p:spPr>
          <a:xfrm>
            <a:off x="9897778" y="4598596"/>
            <a:ext cx="1833937" cy="54899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chemeClr val="bg1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Starvazione</a:t>
            </a:r>
            <a:r>
              <a:rPr lang="it-IT" sz="1600" b="1" dirty="0">
                <a:solidFill>
                  <a:schemeClr val="bg1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,  morte</a:t>
            </a:r>
          </a:p>
        </p:txBody>
      </p:sp>
      <p:cxnSp>
        <p:nvCxnSpPr>
          <p:cNvPr id="65" name="Connettore 2 64">
            <a:extLst>
              <a:ext uri="{FF2B5EF4-FFF2-40B4-BE49-F238E27FC236}">
                <a16:creationId xmlns:a16="http://schemas.microsoft.com/office/drawing/2014/main" id="{0A7FA175-CBB4-7BC7-E681-EE80D8308BE8}"/>
              </a:ext>
            </a:extLst>
          </p:cNvPr>
          <p:cNvCxnSpPr>
            <a:cxnSpLocks/>
          </p:cNvCxnSpPr>
          <p:nvPr/>
        </p:nvCxnSpPr>
        <p:spPr>
          <a:xfrm>
            <a:off x="9274136" y="4731070"/>
            <a:ext cx="602755" cy="81178"/>
          </a:xfrm>
          <a:prstGeom prst="straightConnector1">
            <a:avLst/>
          </a:prstGeom>
          <a:ln w="28575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1679A1B3-DF1C-B77B-57F5-F2FDED37BE3D}"/>
              </a:ext>
            </a:extLst>
          </p:cNvPr>
          <p:cNvSpPr txBox="1"/>
          <p:nvPr/>
        </p:nvSpPr>
        <p:spPr>
          <a:xfrm>
            <a:off x="199263" y="2811635"/>
            <a:ext cx="886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Mobilità interna o internazionale indotta da conflitti e/o cambiamenti climatici</a:t>
            </a: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418AEBC9-6106-06BD-87C7-E79AB2FEE486}"/>
              </a:ext>
            </a:extLst>
          </p:cNvPr>
          <p:cNvSpPr txBox="1"/>
          <p:nvPr/>
        </p:nvSpPr>
        <p:spPr>
          <a:xfrm>
            <a:off x="310506" y="5593092"/>
            <a:ext cx="93882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La </a:t>
            </a:r>
            <a:r>
              <a:rPr lang="en-US" b="1" cap="small" dirty="0" err="1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migrazione</a:t>
            </a:r>
            <a:r>
              <a:rPr lang="en-US" b="1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 è un </a:t>
            </a:r>
            <a:r>
              <a:rPr lang="en-US" b="1" cap="small" dirty="0" err="1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evento</a:t>
            </a:r>
            <a:r>
              <a:rPr lang="en-US" b="1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 </a:t>
            </a:r>
            <a:r>
              <a:rPr lang="en-US" b="1" cap="small" dirty="0" err="1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fra</a:t>
            </a:r>
            <a:r>
              <a:rPr lang="en-US" b="1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 </a:t>
            </a:r>
            <a:r>
              <a:rPr lang="en-US" b="1" cap="small" dirty="0" err="1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altri</a:t>
            </a:r>
            <a:r>
              <a:rPr lang="en-US" b="1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 [</a:t>
            </a:r>
            <a:r>
              <a:rPr lang="en-US" b="1" cap="small" dirty="0" err="1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anche</a:t>
            </a:r>
            <a:r>
              <a:rPr lang="en-US" b="1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 </a:t>
            </a:r>
            <a:r>
              <a:rPr lang="en-US" b="1" cap="small" dirty="0" err="1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più</a:t>
            </a:r>
            <a:r>
              <a:rPr lang="en-US" b="1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 </a:t>
            </a:r>
            <a:r>
              <a:rPr lang="en-US" b="1" cap="small" dirty="0" err="1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appetibili</a:t>
            </a:r>
            <a:r>
              <a:rPr lang="en-US" b="1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] </a:t>
            </a:r>
          </a:p>
          <a:p>
            <a:pPr algn="l"/>
            <a:r>
              <a:rPr lang="en-US" b="1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Si </a:t>
            </a:r>
            <a:r>
              <a:rPr lang="en-US" b="1" cap="small" dirty="0" err="1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riesce</a:t>
            </a:r>
            <a:r>
              <a:rPr lang="en-US" b="1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 ad </a:t>
            </a:r>
            <a:r>
              <a:rPr lang="en-US" b="1" cap="small" dirty="0" err="1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emigrare</a:t>
            </a:r>
            <a:r>
              <a:rPr lang="en-US" b="1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 se </a:t>
            </a:r>
            <a:r>
              <a:rPr lang="en-US" b="1" cap="small" dirty="0" err="1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si</a:t>
            </a:r>
            <a:r>
              <a:rPr lang="en-US" b="1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 </a:t>
            </a:r>
            <a:r>
              <a:rPr lang="en-US" b="1" cap="small" dirty="0" err="1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superano</a:t>
            </a:r>
            <a:r>
              <a:rPr lang="en-US" b="1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  il </a:t>
            </a:r>
            <a:r>
              <a:rPr lang="en-US" b="1" cap="small" dirty="0" err="1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limiti</a:t>
            </a:r>
            <a:r>
              <a:rPr lang="en-US" b="1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 </a:t>
            </a:r>
            <a:r>
              <a:rPr lang="en-US" b="1" i="0" cap="small" dirty="0">
                <a:solidFill>
                  <a:schemeClr val="accent1">
                    <a:lumMod val="50000"/>
                  </a:schemeClr>
                </a:solidFill>
                <a:effectLst/>
                <a:latin typeface="Frank Ruhl Libre" panose="00000500000000000000" pitchFamily="2" charset="-79"/>
                <a:cs typeface="Frank Ruhl Libre" panose="00000500000000000000" pitchFamily="2" charset="-79"/>
              </a:rPr>
              <a:t>[</a:t>
            </a:r>
            <a:r>
              <a:rPr lang="en-US" b="1" i="0" cap="small" dirty="0" err="1">
                <a:solidFill>
                  <a:schemeClr val="accent1">
                    <a:lumMod val="50000"/>
                  </a:schemeClr>
                </a:solidFill>
                <a:effectLst/>
                <a:latin typeface="Frank Ruhl Libre" panose="00000500000000000000" pitchFamily="2" charset="-79"/>
                <a:cs typeface="Frank Ruhl Libre" panose="00000500000000000000" pitchFamily="2" charset="-79"/>
              </a:rPr>
              <a:t>diretti</a:t>
            </a:r>
            <a:r>
              <a:rPr lang="en-US" b="1" i="0" cap="small" dirty="0">
                <a:solidFill>
                  <a:schemeClr val="accent1">
                    <a:lumMod val="50000"/>
                  </a:schemeClr>
                </a:solidFill>
                <a:effectLst/>
                <a:latin typeface="Frank Ruhl Libre" panose="00000500000000000000" pitchFamily="2" charset="-79"/>
                <a:cs typeface="Frank Ruhl Libre" panose="00000500000000000000" pitchFamily="2" charset="-79"/>
              </a:rPr>
              <a:t>, </a:t>
            </a:r>
            <a:r>
              <a:rPr lang="en-US" b="1" i="0" cap="small" dirty="0" err="1">
                <a:solidFill>
                  <a:schemeClr val="accent1">
                    <a:lumMod val="50000"/>
                  </a:schemeClr>
                </a:solidFill>
                <a:effectLst/>
                <a:latin typeface="Frank Ruhl Libre" panose="00000500000000000000" pitchFamily="2" charset="-79"/>
                <a:cs typeface="Frank Ruhl Libre" panose="00000500000000000000" pitchFamily="2" charset="-79"/>
              </a:rPr>
              <a:t>indiretti</a:t>
            </a:r>
            <a:r>
              <a:rPr lang="en-US" b="1" i="0" cap="small" dirty="0">
                <a:solidFill>
                  <a:schemeClr val="accent1">
                    <a:lumMod val="50000"/>
                  </a:schemeClr>
                </a:solidFill>
                <a:effectLst/>
                <a:latin typeface="Frank Ruhl Libre" panose="00000500000000000000" pitchFamily="2" charset="-79"/>
                <a:cs typeface="Frank Ruhl Libre" panose="00000500000000000000" pitchFamily="2" charset="-79"/>
              </a:rPr>
              <a:t>, </a:t>
            </a:r>
            <a:r>
              <a:rPr lang="en-US" b="1" i="0" cap="small" dirty="0" err="1">
                <a:solidFill>
                  <a:schemeClr val="accent1">
                    <a:lumMod val="50000"/>
                  </a:schemeClr>
                </a:solidFill>
                <a:effectLst/>
                <a:latin typeface="Frank Ruhl Libre" panose="00000500000000000000" pitchFamily="2" charset="-79"/>
                <a:cs typeface="Frank Ruhl Libre" panose="00000500000000000000" pitchFamily="2" charset="-79"/>
              </a:rPr>
              <a:t>formali</a:t>
            </a:r>
            <a:r>
              <a:rPr lang="en-US" b="1" i="0" cap="small" dirty="0">
                <a:solidFill>
                  <a:schemeClr val="accent1">
                    <a:lumMod val="50000"/>
                  </a:schemeClr>
                </a:solidFill>
                <a:effectLst/>
                <a:latin typeface="Frank Ruhl Libre" panose="00000500000000000000" pitchFamily="2" charset="-79"/>
                <a:cs typeface="Frank Ruhl Libre" panose="00000500000000000000" pitchFamily="2" charset="-79"/>
              </a:rPr>
              <a:t>, </a:t>
            </a:r>
            <a:r>
              <a:rPr lang="en-US" b="1" i="0" cap="small" dirty="0" err="1">
                <a:solidFill>
                  <a:schemeClr val="accent1">
                    <a:lumMod val="50000"/>
                  </a:schemeClr>
                </a:solidFill>
                <a:effectLst/>
                <a:latin typeface="Frank Ruhl Libre" panose="00000500000000000000" pitchFamily="2" charset="-79"/>
                <a:cs typeface="Frank Ruhl Libre" panose="00000500000000000000" pitchFamily="2" charset="-79"/>
              </a:rPr>
              <a:t>informali</a:t>
            </a:r>
            <a:r>
              <a:rPr lang="en-US" b="1" i="0" cap="small" dirty="0">
                <a:solidFill>
                  <a:schemeClr val="accent1">
                    <a:lumMod val="50000"/>
                  </a:schemeClr>
                </a:solidFill>
                <a:effectLst/>
                <a:latin typeface="Frank Ruhl Libre" panose="00000500000000000000" pitchFamily="2" charset="-79"/>
                <a:cs typeface="Frank Ruhl Libre" panose="00000500000000000000" pitchFamily="2" charset="-79"/>
              </a:rPr>
              <a:t>]</a:t>
            </a:r>
            <a:endParaRPr lang="en-US" b="1" cap="small" dirty="0">
              <a:solidFill>
                <a:schemeClr val="accent1">
                  <a:lumMod val="50000"/>
                </a:schemeClr>
              </a:solidFill>
              <a:latin typeface="Frank Ruhl Libre" panose="00000500000000000000" pitchFamily="2" charset="-79"/>
              <a:cs typeface="Frank Ruhl Libre" panose="00000500000000000000" pitchFamily="2" charset="-79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i="0" cap="small" dirty="0" err="1">
                <a:solidFill>
                  <a:schemeClr val="accent1">
                    <a:lumMod val="50000"/>
                  </a:schemeClr>
                </a:solidFill>
                <a:effectLst/>
                <a:latin typeface="Frank Ruhl Libre" panose="00000500000000000000" pitchFamily="2" charset="-79"/>
                <a:cs typeface="Frank Ruhl Libre" panose="00000500000000000000" pitchFamily="2" charset="-79"/>
              </a:rPr>
              <a:t>posti</a:t>
            </a:r>
            <a:r>
              <a:rPr lang="en-US" b="1" i="0" cap="small" dirty="0">
                <a:solidFill>
                  <a:schemeClr val="accent1">
                    <a:lumMod val="50000"/>
                  </a:schemeClr>
                </a:solidFill>
                <a:effectLst/>
                <a:latin typeface="Frank Ruhl Libre" panose="00000500000000000000" pitchFamily="2" charset="-79"/>
                <a:cs typeface="Frank Ruhl Libre" panose="00000500000000000000" pitchFamily="2" charset="-79"/>
              </a:rPr>
              <a:t> </a:t>
            </a:r>
            <a:r>
              <a:rPr lang="en-US" b="1" i="0" cap="small" dirty="0" err="1">
                <a:solidFill>
                  <a:schemeClr val="accent1">
                    <a:lumMod val="50000"/>
                  </a:schemeClr>
                </a:solidFill>
                <a:effectLst/>
                <a:latin typeface="Frank Ruhl Libre" panose="00000500000000000000" pitchFamily="2" charset="-79"/>
                <a:cs typeface="Frank Ruhl Libre" panose="00000500000000000000" pitchFamily="2" charset="-79"/>
              </a:rPr>
              <a:t>dai</a:t>
            </a:r>
            <a:r>
              <a:rPr lang="en-US" b="1" i="0" cap="small" dirty="0">
                <a:solidFill>
                  <a:schemeClr val="accent1">
                    <a:lumMod val="50000"/>
                  </a:schemeClr>
                </a:solidFill>
                <a:effectLst/>
                <a:latin typeface="Frank Ruhl Libre" panose="00000500000000000000" pitchFamily="2" charset="-79"/>
                <a:cs typeface="Frank Ruhl Libre" panose="00000500000000000000" pitchFamily="2" charset="-79"/>
              </a:rPr>
              <a:t> </a:t>
            </a:r>
            <a:r>
              <a:rPr lang="en-US" b="1" i="0" cap="small" dirty="0" err="1">
                <a:solidFill>
                  <a:schemeClr val="accent1">
                    <a:lumMod val="50000"/>
                  </a:schemeClr>
                </a:solidFill>
                <a:effectLst/>
                <a:latin typeface="Frank Ruhl Libre" panose="00000500000000000000" pitchFamily="2" charset="-79"/>
                <a:cs typeface="Frank Ruhl Libre" panose="00000500000000000000" pitchFamily="2" charset="-79"/>
              </a:rPr>
              <a:t>paesi</a:t>
            </a:r>
            <a:r>
              <a:rPr lang="en-US" b="1" i="0" cap="small" dirty="0">
                <a:solidFill>
                  <a:schemeClr val="accent1">
                    <a:lumMod val="50000"/>
                  </a:schemeClr>
                </a:solidFill>
                <a:effectLst/>
                <a:latin typeface="Frank Ruhl Libre" panose="00000500000000000000" pitchFamily="2" charset="-79"/>
                <a:cs typeface="Frank Ruhl Libre" panose="00000500000000000000" pitchFamily="2" charset="-79"/>
              </a:rPr>
              <a:t> di </a:t>
            </a:r>
            <a:r>
              <a:rPr lang="en-US" b="1" i="0" cap="small" dirty="0" err="1">
                <a:solidFill>
                  <a:schemeClr val="accent1">
                    <a:lumMod val="50000"/>
                  </a:schemeClr>
                </a:solidFill>
                <a:effectLst/>
                <a:latin typeface="Frank Ruhl Libre" panose="00000500000000000000" pitchFamily="2" charset="-79"/>
                <a:cs typeface="Frank Ruhl Libre" panose="00000500000000000000" pitchFamily="2" charset="-79"/>
              </a:rPr>
              <a:t>destinazione</a:t>
            </a:r>
            <a:r>
              <a:rPr lang="en-US" b="1" i="0" cap="small" dirty="0">
                <a:solidFill>
                  <a:schemeClr val="accent1">
                    <a:lumMod val="50000"/>
                  </a:schemeClr>
                </a:solidFill>
                <a:effectLst/>
                <a:latin typeface="Frank Ruhl Libre" panose="00000500000000000000" pitchFamily="2" charset="-79"/>
                <a:cs typeface="Frank Ruhl Libre" panose="00000500000000000000" pitchFamily="2" charset="-79"/>
              </a:rPr>
              <a:t> [es </a:t>
            </a:r>
            <a:r>
              <a:rPr lang="en-US" b="1" i="0" cap="small" dirty="0" err="1">
                <a:solidFill>
                  <a:schemeClr val="accent1">
                    <a:lumMod val="50000"/>
                  </a:schemeClr>
                </a:solidFill>
                <a:effectLst/>
                <a:latin typeface="Frank Ruhl Libre" panose="00000500000000000000" pitchFamily="2" charset="-79"/>
                <a:cs typeface="Frank Ruhl Libre" panose="00000500000000000000" pitchFamily="2" charset="-79"/>
              </a:rPr>
              <a:t>giuridici</a:t>
            </a:r>
            <a:r>
              <a:rPr lang="en-US" b="1" i="0" cap="small" dirty="0">
                <a:solidFill>
                  <a:schemeClr val="accent1">
                    <a:lumMod val="50000"/>
                  </a:schemeClr>
                </a:solidFill>
                <a:effectLst/>
                <a:latin typeface="Frank Ruhl Libre" panose="00000500000000000000" pitchFamily="2" charset="-79"/>
                <a:cs typeface="Frank Ruhl Libre" panose="00000500000000000000" pitchFamily="2" charset="-79"/>
              </a:rPr>
              <a:t>]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cap="small" dirty="0" err="1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posti</a:t>
            </a:r>
            <a:r>
              <a:rPr lang="en-US" b="1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 dal </a:t>
            </a:r>
            <a:r>
              <a:rPr lang="en-US" b="1" cap="small" dirty="0" err="1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paese</a:t>
            </a:r>
            <a:r>
              <a:rPr lang="en-US" b="1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 di </a:t>
            </a:r>
            <a:r>
              <a:rPr lang="en-US" b="1" cap="small" dirty="0" err="1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origine</a:t>
            </a:r>
            <a:r>
              <a:rPr lang="en-US" b="1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 [</a:t>
            </a:r>
            <a:r>
              <a:rPr lang="en-US" b="1" i="0" cap="small" dirty="0">
                <a:solidFill>
                  <a:schemeClr val="accent1">
                    <a:lumMod val="50000"/>
                  </a:schemeClr>
                </a:solidFill>
                <a:effectLst/>
                <a:latin typeface="Frank Ruhl Libre" panose="00000500000000000000" pitchFamily="2" charset="-79"/>
                <a:cs typeface="Frank Ruhl Libre" panose="00000500000000000000" pitchFamily="2" charset="-79"/>
              </a:rPr>
              <a:t>es </a:t>
            </a:r>
            <a:r>
              <a:rPr lang="en-US" b="1" i="0" cap="small" dirty="0" err="1">
                <a:solidFill>
                  <a:schemeClr val="accent1">
                    <a:lumMod val="50000"/>
                  </a:schemeClr>
                </a:solidFill>
                <a:effectLst/>
                <a:latin typeface="Frank Ruhl Libre" panose="00000500000000000000" pitchFamily="2" charset="-79"/>
                <a:cs typeface="Frank Ruhl Libre" panose="00000500000000000000" pitchFamily="2" charset="-79"/>
              </a:rPr>
              <a:t>genere</a:t>
            </a:r>
            <a:r>
              <a:rPr lang="en-US" b="1" i="0" cap="small" dirty="0">
                <a:solidFill>
                  <a:schemeClr val="accent1">
                    <a:lumMod val="50000"/>
                  </a:schemeClr>
                </a:solidFill>
                <a:effectLst/>
                <a:latin typeface="Frank Ruhl Libre" panose="00000500000000000000" pitchFamily="2" charset="-79"/>
                <a:cs typeface="Frank Ruhl Libre" panose="00000500000000000000" pitchFamily="2" charset="-79"/>
              </a:rPr>
              <a:t>]</a:t>
            </a:r>
            <a:endParaRPr lang="en-US" b="1" cap="small" dirty="0">
              <a:solidFill>
                <a:schemeClr val="accent1">
                  <a:lumMod val="50000"/>
                </a:schemeClr>
              </a:solidFill>
              <a:latin typeface="Frank Ruhl Libre" panose="00000500000000000000" pitchFamily="2" charset="-79"/>
              <a:cs typeface="Frank Ruhl Libre" panose="00000500000000000000" pitchFamily="2" charset="-79"/>
            </a:endParaRPr>
          </a:p>
        </p:txBody>
      </p:sp>
      <p:cxnSp>
        <p:nvCxnSpPr>
          <p:cNvPr id="74" name="Connettore a gomito 73">
            <a:extLst>
              <a:ext uri="{FF2B5EF4-FFF2-40B4-BE49-F238E27FC236}">
                <a16:creationId xmlns:a16="http://schemas.microsoft.com/office/drawing/2014/main" id="{E4FBD0B0-8779-4C00-46F7-CD1B0A6C2BB6}"/>
              </a:ext>
            </a:extLst>
          </p:cNvPr>
          <p:cNvCxnSpPr>
            <a:cxnSpLocks/>
            <a:stCxn id="46" idx="3"/>
            <a:endCxn id="49" idx="1"/>
          </p:cNvCxnSpPr>
          <p:nvPr/>
        </p:nvCxnSpPr>
        <p:spPr>
          <a:xfrm>
            <a:off x="6779229" y="4175725"/>
            <a:ext cx="849333" cy="578982"/>
          </a:xfrm>
          <a:prstGeom prst="bentConnector3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tangolo 76">
            <a:extLst>
              <a:ext uri="{FF2B5EF4-FFF2-40B4-BE49-F238E27FC236}">
                <a16:creationId xmlns:a16="http://schemas.microsoft.com/office/drawing/2014/main" id="{36ACBB1E-0D8B-573F-FC8C-0A3E7699BA26}"/>
              </a:ext>
            </a:extLst>
          </p:cNvPr>
          <p:cNvSpPr/>
          <p:nvPr/>
        </p:nvSpPr>
        <p:spPr>
          <a:xfrm>
            <a:off x="9876891" y="5422950"/>
            <a:ext cx="2198670" cy="1275815"/>
          </a:xfrm>
          <a:prstGeom prst="rect">
            <a:avLst/>
          </a:prstGeom>
          <a:solidFill>
            <a:schemeClr val="bg2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Eventi bellici</a:t>
            </a:r>
          </a:p>
          <a:p>
            <a:pPr algn="ctr"/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Vs</a:t>
            </a:r>
          </a:p>
          <a:p>
            <a:pPr algn="ctr"/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Eventi climatici</a:t>
            </a:r>
          </a:p>
        </p:txBody>
      </p:sp>
      <p:cxnSp>
        <p:nvCxnSpPr>
          <p:cNvPr id="79" name="Connettore 2 78">
            <a:extLst>
              <a:ext uri="{FF2B5EF4-FFF2-40B4-BE49-F238E27FC236}">
                <a16:creationId xmlns:a16="http://schemas.microsoft.com/office/drawing/2014/main" id="{C46066AF-9D4C-1825-109C-7429321B60BB}"/>
              </a:ext>
            </a:extLst>
          </p:cNvPr>
          <p:cNvCxnSpPr>
            <a:stCxn id="64" idx="2"/>
          </p:cNvCxnSpPr>
          <p:nvPr/>
        </p:nvCxnSpPr>
        <p:spPr>
          <a:xfrm flipH="1">
            <a:off x="10814746" y="5147591"/>
            <a:ext cx="1" cy="27535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62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B43F212C-1C2D-89BD-D019-0E654BEF4F8E}"/>
              </a:ext>
            </a:extLst>
          </p:cNvPr>
          <p:cNvSpPr/>
          <p:nvPr/>
        </p:nvSpPr>
        <p:spPr>
          <a:xfrm>
            <a:off x="184934" y="914145"/>
            <a:ext cx="5619965" cy="58210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5D5744B5-2AEA-8F06-5F64-873E7B483928}"/>
              </a:ext>
            </a:extLst>
          </p:cNvPr>
          <p:cNvSpPr txBox="1"/>
          <p:nvPr/>
        </p:nvSpPr>
        <p:spPr>
          <a:xfrm>
            <a:off x="329928" y="158993"/>
            <a:ext cx="10027578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600" b="1" spc="-65" dirty="0">
                <a:solidFill>
                  <a:srgbClr val="002060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IL CONTRIBUTO DELLA MIGRAZIONE ALL’EQUILIBRIO DEMOGRAFICO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6AD402FA-DE0A-38BA-29DF-AA42608300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023" b="3832"/>
          <a:stretch/>
        </p:blipFill>
        <p:spPr>
          <a:xfrm>
            <a:off x="5858336" y="914145"/>
            <a:ext cx="6148730" cy="5821054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F136DA6-F4E7-66EA-D716-F929DC4A2C60}"/>
              </a:ext>
            </a:extLst>
          </p:cNvPr>
          <p:cNvSpPr txBox="1"/>
          <p:nvPr/>
        </p:nvSpPr>
        <p:spPr>
          <a:xfrm>
            <a:off x="7422564" y="539989"/>
            <a:ext cx="37659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lang="it-IT" sz="2000" b="1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Secondo il reddito disponibile</a:t>
            </a:r>
            <a:endParaRPr lang="it-IT" sz="2000" b="1" u="sng" cap="small" dirty="0">
              <a:solidFill>
                <a:schemeClr val="accent1">
                  <a:lumMod val="50000"/>
                </a:schemeClr>
              </a:solidFill>
              <a:latin typeface="Frank Ruhl Libre" panose="00000500000000000000" pitchFamily="2" charset="-79"/>
              <a:cs typeface="Frank Ruhl Libre" panose="00000500000000000000" pitchFamily="2" charset="-79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F0CAF26-0AC5-22AA-0137-9C18F941162F}"/>
              </a:ext>
            </a:extLst>
          </p:cNvPr>
          <p:cNvSpPr txBox="1"/>
          <p:nvPr/>
        </p:nvSpPr>
        <p:spPr>
          <a:xfrm>
            <a:off x="609086" y="514035"/>
            <a:ext cx="37659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lang="it-IT" sz="2000" b="1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Per aree geografiche</a:t>
            </a:r>
            <a:endParaRPr lang="it-IT" sz="2000" b="1" u="sng" cap="small" dirty="0">
              <a:solidFill>
                <a:schemeClr val="accent1">
                  <a:lumMod val="50000"/>
                </a:schemeClr>
              </a:solidFill>
              <a:latin typeface="Frank Ruhl Libre" panose="00000500000000000000" pitchFamily="2" charset="-79"/>
              <a:cs typeface="Frank Ruhl Libre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5187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A9B427B-1046-75B1-2801-E21201D92FB0}"/>
              </a:ext>
            </a:extLst>
          </p:cNvPr>
          <p:cNvSpPr txBox="1"/>
          <p:nvPr/>
        </p:nvSpPr>
        <p:spPr>
          <a:xfrm>
            <a:off x="7462714" y="562310"/>
            <a:ext cx="4821148" cy="2372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it-IT" sz="1800" cap="small" dirty="0">
              <a:solidFill>
                <a:schemeClr val="accent1">
                  <a:lumMod val="50000"/>
                </a:schemeClr>
              </a:solidFill>
              <a:latin typeface="Frank Ruhl Libre" panose="00000500000000000000" pitchFamily="2" charset="-79"/>
              <a:ea typeface="+mn-ea"/>
              <a:cs typeface="Frank Ruhl Libre" panose="00000500000000000000" pitchFamily="2" charset="-79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Il contingente cresce nel tempo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1800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ea typeface="+mn-ea"/>
                <a:cs typeface="Frank Ruhl Libre" panose="00000500000000000000" pitchFamily="2" charset="-79"/>
              </a:rPr>
              <a:t>[connessione con la crescita della popolazione del pianeta]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it-IT" cap="small" dirty="0">
              <a:solidFill>
                <a:schemeClr val="accent1">
                  <a:lumMod val="50000"/>
                </a:schemeClr>
              </a:solidFill>
              <a:latin typeface="Frank Ruhl Libre" panose="00000500000000000000" pitchFamily="2" charset="-79"/>
              <a:cs typeface="Frank Ruhl Libre" panose="00000500000000000000" pitchFamily="2" charset="-79"/>
            </a:endParaRPr>
          </a:p>
          <a:p>
            <a:pPr marL="12700">
              <a:spcBef>
                <a:spcPts val="95"/>
              </a:spcBef>
            </a:pPr>
            <a:r>
              <a:rPr lang="it-IT" sz="1800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ea typeface="+mn-ea"/>
                <a:cs typeface="Frank Ruhl Libre" panose="00000500000000000000" pitchFamily="2" charset="-79"/>
              </a:rPr>
              <a:t>La presenza è più intensa nei paesi ad alto reddito [driver economico]</a:t>
            </a:r>
            <a:endParaRPr lang="it-IT" cap="small" dirty="0">
              <a:solidFill>
                <a:schemeClr val="accent1">
                  <a:lumMod val="50000"/>
                </a:schemeClr>
              </a:solidFill>
              <a:latin typeface="Frank Ruhl Libre" panose="00000500000000000000" pitchFamily="2" charset="-79"/>
              <a:cs typeface="Frank Ruhl Libre" panose="00000500000000000000" pitchFamily="2" charset="-79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it-IT" sz="1800" cap="small" dirty="0">
              <a:solidFill>
                <a:schemeClr val="accent1">
                  <a:lumMod val="50000"/>
                </a:schemeClr>
              </a:solidFill>
              <a:latin typeface="Frank Ruhl Libre" panose="00000500000000000000" pitchFamily="2" charset="-79"/>
              <a:ea typeface="+mn-ea"/>
              <a:cs typeface="Frank Ruhl Libre" panose="00000500000000000000" pitchFamily="2" charset="-79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DA94452-D950-1EBC-9BB3-46B37BD39515}"/>
              </a:ext>
            </a:extLst>
          </p:cNvPr>
          <p:cNvSpPr txBox="1"/>
          <p:nvPr/>
        </p:nvSpPr>
        <p:spPr>
          <a:xfrm>
            <a:off x="1209548" y="4499312"/>
            <a:ext cx="8986012" cy="1238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95"/>
              </a:spcBef>
            </a:pPr>
            <a:r>
              <a:rPr lang="it-IT" sz="1800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ea typeface="+mn-ea"/>
                <a:cs typeface="Frank Ruhl Libre" panose="00000500000000000000" pitchFamily="2" charset="-79"/>
              </a:rPr>
              <a:t>Dato di stock – dato della componente regolare </a:t>
            </a:r>
          </a:p>
          <a:p>
            <a:pPr marL="12700">
              <a:spcBef>
                <a:spcPts val="95"/>
              </a:spcBef>
            </a:pPr>
            <a:endParaRPr lang="it-IT" cap="small" dirty="0">
              <a:solidFill>
                <a:schemeClr val="accent1">
                  <a:lumMod val="50000"/>
                </a:schemeClr>
              </a:solidFill>
              <a:latin typeface="Frank Ruhl Libre" panose="00000500000000000000" pitchFamily="2" charset="-79"/>
              <a:cs typeface="Frank Ruhl Libre" panose="00000500000000000000" pitchFamily="2" charset="-79"/>
            </a:endParaRPr>
          </a:p>
          <a:p>
            <a:pPr marL="12700">
              <a:spcBef>
                <a:spcPts val="95"/>
              </a:spcBef>
            </a:pPr>
            <a:r>
              <a:rPr lang="it-IT" sz="1800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ea typeface="+mn-ea"/>
                <a:cs typeface="Frank Ruhl Libre" panose="00000500000000000000" pitchFamily="2" charset="-79"/>
              </a:rPr>
              <a:t>281 milioni </a:t>
            </a:r>
          </a:p>
          <a:p>
            <a:pPr marL="12700">
              <a:spcBef>
                <a:spcPts val="95"/>
              </a:spcBef>
            </a:pPr>
            <a:r>
              <a:rPr lang="it-IT" sz="1800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ea typeface="+mn-ea"/>
                <a:cs typeface="Frank Ruhl Libre" panose="00000500000000000000" pitchFamily="2" charset="-79"/>
              </a:rPr>
              <a:t>117 milioni sfollati per conflitti, violenze, disastri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BF5B5DE-4E80-F3F0-F9D0-34DCD05DA5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61" t="7779" r="8786"/>
          <a:stretch/>
        </p:blipFill>
        <p:spPr>
          <a:xfrm>
            <a:off x="508454" y="207980"/>
            <a:ext cx="6798806" cy="395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96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EF3911D-2035-FF00-0ED5-AC3C444046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r="4641"/>
          <a:stretch/>
        </p:blipFill>
        <p:spPr>
          <a:xfrm>
            <a:off x="74539" y="493160"/>
            <a:ext cx="7780863" cy="567390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01B6523-5680-D184-20D2-688627331D41}"/>
              </a:ext>
            </a:extLst>
          </p:cNvPr>
          <p:cNvSpPr txBox="1"/>
          <p:nvPr/>
        </p:nvSpPr>
        <p:spPr>
          <a:xfrm>
            <a:off x="8227030" y="1209653"/>
            <a:ext cx="3557428" cy="3744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1800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ea typeface="+mn-ea"/>
                <a:cs typeface="Frank Ruhl Libre" panose="00000500000000000000" pitchFamily="2" charset="-79"/>
              </a:rPr>
              <a:t>Contro la nostra percezione la presenza africana è inconsistente [</a:t>
            </a:r>
            <a:r>
              <a:rPr lang="it-IT" sz="1800" cap="small" dirty="0" err="1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ea typeface="+mn-ea"/>
                <a:cs typeface="Frank Ruhl Libre" panose="00000500000000000000" pitchFamily="2" charset="-79"/>
              </a:rPr>
              <a:t>egitto</a:t>
            </a:r>
            <a:r>
              <a:rPr lang="it-IT" sz="1800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ea typeface="+mn-ea"/>
                <a:cs typeface="Frank Ruhl Libre" panose="00000500000000000000" pitchFamily="2" charset="-79"/>
              </a:rPr>
              <a:t> al 20°] 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it-IT" cap="small" dirty="0">
              <a:solidFill>
                <a:schemeClr val="accent1">
                  <a:lumMod val="50000"/>
                </a:schemeClr>
              </a:solidFill>
              <a:latin typeface="Frank Ruhl Libre" panose="00000500000000000000" pitchFamily="2" charset="-79"/>
              <a:cs typeface="Frank Ruhl Libre" panose="00000500000000000000" pitchFamily="2" charset="-79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1800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ea typeface="+mn-ea"/>
                <a:cs typeface="Frank Ruhl Libre" panose="00000500000000000000" pitchFamily="2" charset="-79"/>
              </a:rPr>
              <a:t>Per generare  flussi consistenti devono sussistere condizioni economiche superiori a quelle di sopravvivenza o deve essere minacciata la sopravvivenza stessa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it-IT" cap="small" dirty="0">
              <a:solidFill>
                <a:schemeClr val="accent1">
                  <a:lumMod val="50000"/>
                </a:schemeClr>
              </a:solidFill>
              <a:latin typeface="Frank Ruhl Libre" panose="00000500000000000000" pitchFamily="2" charset="-79"/>
              <a:cs typeface="Frank Ruhl Libre" panose="00000500000000000000" pitchFamily="2" charset="-79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1800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ea typeface="+mn-ea"/>
                <a:cs typeface="Frank Ruhl Libre" panose="00000500000000000000" pitchFamily="2" charset="-79"/>
              </a:rPr>
              <a:t>I primi paesi di origine sono anche popolosi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E7B5D4FB-7C71-CFF9-16B1-C79067C50C33}"/>
              </a:ext>
            </a:extLst>
          </p:cNvPr>
          <p:cNvSpPr/>
          <p:nvPr/>
        </p:nvSpPr>
        <p:spPr>
          <a:xfrm>
            <a:off x="880110" y="3429000"/>
            <a:ext cx="1485900" cy="205740"/>
          </a:xfrm>
          <a:prstGeom prst="ellipse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1154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3B244-79F4-BEF7-E74F-6039723A8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5157999-578D-8B43-9029-8B9D7966CCA6}"/>
              </a:ext>
            </a:extLst>
          </p:cNvPr>
          <p:cNvSpPr txBox="1"/>
          <p:nvPr/>
        </p:nvSpPr>
        <p:spPr>
          <a:xfrm>
            <a:off x="4250586" y="74507"/>
            <a:ext cx="2057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cap="small" dirty="0">
                <a:solidFill>
                  <a:schemeClr val="tx2">
                    <a:lumMod val="90000"/>
                    <a:lumOff val="10000"/>
                  </a:schemeClr>
                </a:solidFill>
              </a:rPr>
              <a:t>Un po’ di storia…..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CF175E4-EB93-6013-9CC6-23C10C290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690" y="0"/>
            <a:ext cx="5322571" cy="6531456"/>
          </a:xfrm>
          <a:prstGeom prst="rect">
            <a:avLst/>
          </a:prstGeom>
        </p:spPr>
      </p:pic>
      <p:pic>
        <p:nvPicPr>
          <p:cNvPr id="92" name="Google Shape;9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739" y="459317"/>
            <a:ext cx="6355928" cy="5958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1616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3006BCA-BE00-8F3A-C78C-0471D08A91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79" t="9635" r="10070" b="845"/>
          <a:stretch/>
        </p:blipFill>
        <p:spPr>
          <a:xfrm>
            <a:off x="82194" y="92467"/>
            <a:ext cx="6874724" cy="655491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B41C56C-15EB-E4DD-4417-9CCD43591710}"/>
              </a:ext>
            </a:extLst>
          </p:cNvPr>
          <p:cNvSpPr txBox="1"/>
          <p:nvPr/>
        </p:nvSpPr>
        <p:spPr>
          <a:xfrm>
            <a:off x="7459296" y="188018"/>
            <a:ext cx="4235521" cy="210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1800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ea typeface="+mn-ea"/>
                <a:cs typeface="Frank Ruhl Libre" panose="00000500000000000000" pitchFamily="2" charset="-79"/>
              </a:rPr>
              <a:t>La prossimità geografica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it-IT" cap="small" dirty="0">
              <a:solidFill>
                <a:schemeClr val="accent1">
                  <a:lumMod val="50000"/>
                </a:schemeClr>
              </a:solidFill>
              <a:latin typeface="Frank Ruhl Libre" panose="00000500000000000000" pitchFamily="2" charset="-79"/>
              <a:cs typeface="Frank Ruhl Libre" panose="00000500000000000000" pitchFamily="2" charset="-79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La prossimità storico-culturale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it-IT" cap="small" dirty="0">
              <a:solidFill>
                <a:schemeClr val="accent1">
                  <a:lumMod val="50000"/>
                </a:schemeClr>
              </a:solidFill>
              <a:latin typeface="Frank Ruhl Libre" panose="00000500000000000000" pitchFamily="2" charset="-79"/>
              <a:cs typeface="Frank Ruhl Libre" panose="00000500000000000000" pitchFamily="2" charset="-79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L’attrazione indipendente (USA)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it-IT" cap="small" dirty="0">
              <a:solidFill>
                <a:schemeClr val="accent1">
                  <a:lumMod val="50000"/>
                </a:schemeClr>
              </a:solidFill>
              <a:latin typeface="Frank Ruhl Libre" panose="00000500000000000000" pitchFamily="2" charset="-79"/>
              <a:cs typeface="Frank Ruhl Libre" panose="00000500000000000000" pitchFamily="2" charset="-79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L’attrazione reciproca </a:t>
            </a:r>
            <a:endParaRPr lang="it-IT" sz="1800" cap="small" dirty="0">
              <a:solidFill>
                <a:schemeClr val="accent1">
                  <a:lumMod val="50000"/>
                </a:schemeClr>
              </a:solidFill>
              <a:latin typeface="Frank Ruhl Libre" panose="00000500000000000000" pitchFamily="2" charset="-79"/>
              <a:ea typeface="+mn-ea"/>
              <a:cs typeface="Frank Ruhl Libre" panose="00000500000000000000" pitchFamily="2" charset="-79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73AC045-5D11-642E-17AF-5262A6FF4D73}"/>
              </a:ext>
            </a:extLst>
          </p:cNvPr>
          <p:cNvSpPr txBox="1"/>
          <p:nvPr/>
        </p:nvSpPr>
        <p:spPr>
          <a:xfrm>
            <a:off x="7435886" y="2562891"/>
            <a:ext cx="4235521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la maggior parte degli spostamenti avviene all’interno del proprio continente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it-IT" cap="small" dirty="0">
              <a:solidFill>
                <a:schemeClr val="accent1">
                  <a:lumMod val="50000"/>
                </a:schemeClr>
              </a:solidFill>
              <a:latin typeface="Frank Ruhl Libre" panose="00000500000000000000" pitchFamily="2" charset="-79"/>
              <a:cs typeface="Frank Ruhl Libre" panose="00000500000000000000" pitchFamily="2" charset="-79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In </a:t>
            </a:r>
            <a:r>
              <a:rPr lang="it-IT" cap="small" dirty="0" err="1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europa</a:t>
            </a:r>
            <a:r>
              <a:rPr lang="it-IT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 il volume di immigrati ed emigrati [dello stesso continente] è quasi equivalente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it-IT" cap="small" dirty="0">
              <a:solidFill>
                <a:schemeClr val="accent1">
                  <a:lumMod val="50000"/>
                </a:schemeClr>
              </a:solidFill>
              <a:latin typeface="Frank Ruhl Libre" panose="00000500000000000000" pitchFamily="2" charset="-79"/>
              <a:cs typeface="Frank Ruhl Libre" panose="00000500000000000000" pitchFamily="2" charset="-79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Fra i latino americani (</a:t>
            </a:r>
            <a:r>
              <a:rPr lang="it-IT" cap="small" dirty="0" err="1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lac</a:t>
            </a:r>
            <a:r>
              <a:rPr lang="it-IT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) domina il nord </a:t>
            </a:r>
            <a:r>
              <a:rPr lang="it-IT" cap="small" dirty="0" err="1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america</a:t>
            </a:r>
            <a:endParaRPr lang="it-IT" cap="small" dirty="0">
              <a:solidFill>
                <a:schemeClr val="accent1">
                  <a:lumMod val="50000"/>
                </a:schemeClr>
              </a:solidFill>
              <a:latin typeface="Frank Ruhl Libre" panose="00000500000000000000" pitchFamily="2" charset="-79"/>
              <a:cs typeface="Frank Ruhl Libre" panose="00000500000000000000" pitchFamily="2" charset="-79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it-IT" cap="small" dirty="0">
              <a:solidFill>
                <a:schemeClr val="accent1">
                  <a:lumMod val="50000"/>
                </a:schemeClr>
              </a:solidFill>
              <a:latin typeface="Frank Ruhl Libre" panose="00000500000000000000" pitchFamily="2" charset="-79"/>
              <a:cs typeface="Frank Ruhl Libre" panose="00000500000000000000" pitchFamily="2" charset="-79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Il flusso verso l’africa o </a:t>
            </a:r>
            <a:r>
              <a:rPr lang="it-IT" cap="small" dirty="0" err="1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lac</a:t>
            </a:r>
            <a:r>
              <a:rPr lang="it-IT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 è molto contenuto</a:t>
            </a:r>
          </a:p>
        </p:txBody>
      </p:sp>
    </p:spTree>
    <p:extLst>
      <p:ext uri="{BB962C8B-B14F-4D97-AF65-F5344CB8AC3E}">
        <p14:creationId xmlns:p14="http://schemas.microsoft.com/office/powerpoint/2010/main" val="1880414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D025D0D-6E45-50BD-37F7-16C6571ED44B}"/>
              </a:ext>
            </a:extLst>
          </p:cNvPr>
          <p:cNvSpPr txBox="1"/>
          <p:nvPr/>
        </p:nvSpPr>
        <p:spPr>
          <a:xfrm>
            <a:off x="-1" y="167279"/>
            <a:ext cx="7205133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lang="it-IT" sz="1800" b="1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Nel 2020</a:t>
            </a: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lang="it-IT" sz="1800" b="1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L’83% dei </a:t>
            </a:r>
            <a:r>
              <a:rPr lang="it-IT" sz="1800" b="1" u="sng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rifugiati</a:t>
            </a:r>
            <a:r>
              <a:rPr lang="it-IT" sz="1800" b="1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 </a:t>
            </a:r>
            <a:r>
              <a:rPr lang="it-IT" b="1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è </a:t>
            </a:r>
            <a:r>
              <a:rPr lang="it-IT" sz="1800" b="1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ospitato nei paesi a basso reddito</a:t>
            </a: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lang="it-IT" b="1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Il 72% vive in paesi limitrofi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703A5A7-F6AC-806C-8834-DC426102D4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391"/>
          <a:stretch/>
        </p:blipFill>
        <p:spPr>
          <a:xfrm>
            <a:off x="219869" y="1972541"/>
            <a:ext cx="5369273" cy="4656676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98CF6298-C591-B507-51DA-EC74AFD4FC2A}"/>
              </a:ext>
            </a:extLst>
          </p:cNvPr>
          <p:cNvSpPr/>
          <p:nvPr/>
        </p:nvSpPr>
        <p:spPr>
          <a:xfrm>
            <a:off x="6263813" y="1972540"/>
            <a:ext cx="5662941" cy="46566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0BF118D-2CC2-5EF7-BCA9-0DB8C43AFBDD}"/>
              </a:ext>
            </a:extLst>
          </p:cNvPr>
          <p:cNvSpPr txBox="1"/>
          <p:nvPr/>
        </p:nvSpPr>
        <p:spPr>
          <a:xfrm>
            <a:off x="6597889" y="718621"/>
            <a:ext cx="52911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quasi tre milioni di persone sono  uscite dal proprio paese e hanno trovato protezione principalmente nei paesi limitrofi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F4A4522-D8BF-5F5B-376A-EE9CDC4311E2}"/>
              </a:ext>
            </a:extLst>
          </p:cNvPr>
          <p:cNvSpPr txBox="1"/>
          <p:nvPr/>
        </p:nvSpPr>
        <p:spPr>
          <a:xfrm>
            <a:off x="6597889" y="203095"/>
            <a:ext cx="1775549" cy="372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Nel 2017 </a:t>
            </a:r>
            <a:endParaRPr lang="it-IT" b="1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841C1ED7-D683-882B-A60C-D3AACE1FF448}"/>
              </a:ext>
            </a:extLst>
          </p:cNvPr>
          <p:cNvCxnSpPr/>
          <p:nvPr/>
        </p:nvCxnSpPr>
        <p:spPr>
          <a:xfrm>
            <a:off x="5928188" y="59826"/>
            <a:ext cx="0" cy="6798174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032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630F9284-6111-5D2D-0089-38A1439A016C}"/>
              </a:ext>
            </a:extLst>
          </p:cNvPr>
          <p:cNvSpPr txBox="1"/>
          <p:nvPr/>
        </p:nvSpPr>
        <p:spPr>
          <a:xfrm>
            <a:off x="347133" y="262466"/>
            <a:ext cx="11663357" cy="37676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lang="it-IT" b="1" cap="small" dirty="0">
                <a:solidFill>
                  <a:srgbClr val="002060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In definitiva…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it-IT" cap="small" dirty="0">
                <a:solidFill>
                  <a:srgbClr val="002060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La dimensione demografica può favorire la migrazione in </a:t>
            </a:r>
            <a:r>
              <a:rPr lang="it-IT" b="1" cap="small" dirty="0">
                <a:solidFill>
                  <a:srgbClr val="002060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ASSENZA</a:t>
            </a:r>
            <a:r>
              <a:rPr lang="it-IT" cap="small" dirty="0">
                <a:solidFill>
                  <a:srgbClr val="002060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 di credibili politiche di sviluppo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it-IT" cap="small" dirty="0">
                <a:solidFill>
                  <a:srgbClr val="002060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Le disparità economiche e sociali sono tali da favorire i flussi emigratori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it-IT" cap="small" dirty="0">
                <a:solidFill>
                  <a:srgbClr val="002060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Si emigra più dai paesi economicamente in transizione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it-IT" cap="small" dirty="0">
                <a:solidFill>
                  <a:srgbClr val="002060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Conflitti e crisi climatico-ambientale ingrossano i flussi dei migranti involontari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it-IT" cap="small" dirty="0">
                <a:solidFill>
                  <a:srgbClr val="002060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La migrazione per motivi climatici o politici cerca spesso soluzioni interne al paese di origine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lang="it-IT" cap="small" dirty="0">
              <a:solidFill>
                <a:srgbClr val="002060"/>
              </a:solidFill>
              <a:latin typeface="Frank Ruhl Libre" panose="00000500000000000000" pitchFamily="2" charset="-79"/>
              <a:cs typeface="Frank Ruhl Libre" panose="00000500000000000000" pitchFamily="2" charset="-79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it-IT" cap="small" dirty="0">
                <a:solidFill>
                  <a:srgbClr val="002060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Crisi climatica, conflitti, povertà sono drivers incontrollabili dai singoli paesi di destinazione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lang="it-IT" cap="small" dirty="0">
              <a:solidFill>
                <a:srgbClr val="002060"/>
              </a:solidFill>
              <a:latin typeface="Frank Ruhl Libre" panose="00000500000000000000" pitchFamily="2" charset="-79"/>
              <a:cs typeface="Frank Ruhl Libre" panose="00000500000000000000" pitchFamily="2" charset="-79"/>
            </a:endParaRPr>
          </a:p>
          <a:p>
            <a:pPr>
              <a:spcBef>
                <a:spcPts val="100"/>
              </a:spcBef>
            </a:pPr>
            <a:r>
              <a:rPr lang="it-IT" cap="small" dirty="0">
                <a:solidFill>
                  <a:srgbClr val="002060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Le politiche dedicate alla difesa del «fortino» sono illusorie</a:t>
            </a:r>
          </a:p>
          <a:p>
            <a:pPr>
              <a:spcBef>
                <a:spcPts val="100"/>
              </a:spcBef>
            </a:pPr>
            <a:endParaRPr lang="it-IT" cap="small" dirty="0">
              <a:solidFill>
                <a:srgbClr val="002060"/>
              </a:solidFill>
              <a:latin typeface="Frank Ruhl Libre" panose="00000500000000000000" pitchFamily="2" charset="-79"/>
              <a:cs typeface="Frank Ruhl Libre" panose="00000500000000000000" pitchFamily="2" charset="-79"/>
            </a:endParaRPr>
          </a:p>
          <a:p>
            <a:pPr>
              <a:spcBef>
                <a:spcPts val="100"/>
              </a:spcBef>
            </a:pPr>
            <a:r>
              <a:rPr lang="it-IT" cap="small" dirty="0">
                <a:solidFill>
                  <a:srgbClr val="002060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«Aiutarli a casa loro» fornendo </a:t>
            </a:r>
            <a:r>
              <a:rPr lang="it-IT" b="1" cap="small" dirty="0">
                <a:solidFill>
                  <a:srgbClr val="002060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sussistenza </a:t>
            </a:r>
            <a:r>
              <a:rPr lang="it-IT" cap="small" dirty="0">
                <a:solidFill>
                  <a:srgbClr val="002060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non è la risposta adeguata [eppure è molto diffusa e praticata]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lang="it-IT" cap="small" dirty="0">
              <a:solidFill>
                <a:srgbClr val="002060"/>
              </a:solidFill>
              <a:latin typeface="Frank Ruhl Libre" panose="00000500000000000000" pitchFamily="2" charset="-79"/>
              <a:cs typeface="Frank Ruhl Libre" panose="00000500000000000000" pitchFamily="2" charset="-79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112607D-264F-7D1C-83EB-02A091FAEC54}"/>
              </a:ext>
            </a:extLst>
          </p:cNvPr>
          <p:cNvSpPr txBox="1"/>
          <p:nvPr/>
        </p:nvSpPr>
        <p:spPr>
          <a:xfrm>
            <a:off x="305702" y="4319987"/>
            <a:ext cx="1174621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cap="small" dirty="0">
                <a:solidFill>
                  <a:srgbClr val="002060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Sarebbero necessarie politiche adeguate in tutte le sfere nei confronti delle nuove generazioni più sane e più istruite</a:t>
            </a:r>
          </a:p>
          <a:p>
            <a:r>
              <a:rPr lang="it-IT" cap="small" dirty="0">
                <a:solidFill>
                  <a:srgbClr val="002060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Strategia di successo in molti paesi asiatici, sta succedendo in </a:t>
            </a:r>
            <a:r>
              <a:rPr lang="it-IT" cap="small" dirty="0" err="1">
                <a:solidFill>
                  <a:srgbClr val="002060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etiopia</a:t>
            </a:r>
            <a:r>
              <a:rPr lang="it-IT" cap="small" dirty="0">
                <a:solidFill>
                  <a:srgbClr val="002060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….</a:t>
            </a:r>
          </a:p>
          <a:p>
            <a:endParaRPr lang="it-IT" cap="small" dirty="0">
              <a:solidFill>
                <a:srgbClr val="002060"/>
              </a:solidFill>
              <a:latin typeface="Frank Ruhl Libre" panose="00000500000000000000" pitchFamily="2" charset="-79"/>
              <a:cs typeface="Frank Ruhl Libre" panose="00000500000000000000" pitchFamily="2" charset="-79"/>
            </a:endParaRPr>
          </a:p>
          <a:p>
            <a:r>
              <a:rPr lang="it-IT" cap="small" dirty="0">
                <a:solidFill>
                  <a:srgbClr val="002060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secondo l’ultimo rapporto </a:t>
            </a:r>
            <a:r>
              <a:rPr lang="it-IT" cap="small" dirty="0" err="1">
                <a:solidFill>
                  <a:srgbClr val="002060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unicef</a:t>
            </a:r>
            <a:r>
              <a:rPr lang="it-IT" cap="small" dirty="0">
                <a:solidFill>
                  <a:srgbClr val="002060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 l’africa potrebbe ottenere fra oggi e il 2050 un dividendo demografico «pari a un aumento di </a:t>
            </a:r>
            <a:r>
              <a:rPr lang="it-IT" b="1" cap="small" dirty="0">
                <a:solidFill>
                  <a:srgbClr val="002060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4 volte del reddito pro capite</a:t>
            </a:r>
            <a:r>
              <a:rPr lang="it-IT" cap="small" dirty="0">
                <a:solidFill>
                  <a:srgbClr val="002060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» se si attivassero politiche orientate  agli investimenti nazionali e internazionali nel capitale umano delle giovani generazioni. Siamo pronti a farlo?</a:t>
            </a:r>
          </a:p>
        </p:txBody>
      </p:sp>
    </p:spTree>
    <p:extLst>
      <p:ext uri="{BB962C8B-B14F-4D97-AF65-F5344CB8AC3E}">
        <p14:creationId xmlns:p14="http://schemas.microsoft.com/office/powerpoint/2010/main" val="471460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090ED-FBB7-8019-F243-9CAB0CD1B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E540F05-83DF-FFB5-5075-0CA6F8051AE2}"/>
              </a:ext>
            </a:extLst>
          </p:cNvPr>
          <p:cNvSpPr txBox="1"/>
          <p:nvPr/>
        </p:nvSpPr>
        <p:spPr>
          <a:xfrm>
            <a:off x="2011680" y="383419"/>
            <a:ext cx="90982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cap="small" dirty="0">
                <a:solidFill>
                  <a:schemeClr val="accent1">
                    <a:lumMod val="50000"/>
                  </a:schemeClr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E per chiudere il cerchio… Benessere e  diseguaglianze</a:t>
            </a:r>
          </a:p>
        </p:txBody>
      </p:sp>
      <p:pic>
        <p:nvPicPr>
          <p:cNvPr id="32" name="Immagine 31" descr="Immagine che contiene design, sgabello, treppiede, arte&#10;&#10;Descrizione generata automaticamente con attendibilità media">
            <a:extLst>
              <a:ext uri="{FF2B5EF4-FFF2-40B4-BE49-F238E27FC236}">
                <a16:creationId xmlns:a16="http://schemas.microsoft.com/office/drawing/2014/main" id="{CBB571B8-FEBD-C1BF-9F7B-C66753E0D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" y="1920239"/>
            <a:ext cx="9429750" cy="409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00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61330-08FC-C98F-B9C5-3FB215975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93D88A32-9E8D-5A4C-35EA-E7E25E057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18" y="768043"/>
            <a:ext cx="8454982" cy="381273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034AB9B-CB75-CE1F-4549-D3645EF4BF54}"/>
              </a:ext>
            </a:extLst>
          </p:cNvPr>
          <p:cNvSpPr txBox="1"/>
          <p:nvPr/>
        </p:nvSpPr>
        <p:spPr>
          <a:xfrm>
            <a:off x="311828" y="45385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cap="small" dirty="0">
                <a:solidFill>
                  <a:srgbClr val="002060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Mai più come prima? Dappertutto?</a:t>
            </a:r>
            <a:endParaRPr lang="it-IT" sz="2400" b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0FF2890-3327-2D0C-FBF7-F9BA88BAA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6255" y="2674409"/>
            <a:ext cx="3448227" cy="347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80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B5AC0-1D6D-D742-E097-509351E1C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EBB5F19-16B7-07EC-4C2D-C94F8153F777}"/>
              </a:ext>
            </a:extLst>
          </p:cNvPr>
          <p:cNvSpPr txBox="1"/>
          <p:nvPr/>
        </p:nvSpPr>
        <p:spPr>
          <a:xfrm>
            <a:off x="164306" y="386835"/>
            <a:ext cx="11863388" cy="713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it-IT" sz="1800" kern="100" cap="small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il reddito medio per persona nei paesi ad alta e medio sviluppo è di circa  </a:t>
            </a:r>
            <a:r>
              <a:rPr lang="it-IT" sz="1800" b="1" kern="100" cap="small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54.000 </a:t>
            </a:r>
            <a:r>
              <a:rPr lang="it-IT" sz="1800" kern="100" cap="small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dollari all'anno nei paesi poveri  è circa 1.500 dollari anno</a:t>
            </a:r>
            <a:endParaRPr lang="it-IT" sz="1800" kern="100" dirty="0">
              <a:solidFill>
                <a:srgbClr val="002060"/>
              </a:solidFill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EE6F626-CF7A-C81C-B6D5-404FC7832081}"/>
              </a:ext>
            </a:extLst>
          </p:cNvPr>
          <p:cNvSpPr txBox="1"/>
          <p:nvPr/>
        </p:nvSpPr>
        <p:spPr>
          <a:xfrm>
            <a:off x="164306" y="1100557"/>
            <a:ext cx="11562874" cy="16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it-IT" sz="1800" kern="100" cap="small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Il 10% più ricco della popolazione possiede circa il </a:t>
            </a:r>
            <a:r>
              <a:rPr lang="it-IT" sz="1800" b="1" kern="100" cap="small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52% </a:t>
            </a:r>
            <a:r>
              <a:rPr lang="it-IT" sz="1800" kern="100" cap="small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della ricchezza globale</a:t>
            </a:r>
            <a:endParaRPr lang="it-IT" sz="1800" kern="100" dirty="0">
              <a:solidFill>
                <a:srgbClr val="002060"/>
              </a:solidFill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it-IT" sz="1800" kern="100" cap="small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il 50% più povero ne possiede il </a:t>
            </a:r>
            <a:r>
              <a:rPr lang="it-IT" sz="1800" b="1" kern="100" cap="small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2%.</a:t>
            </a:r>
            <a:endParaRPr lang="it-IT" sz="1800" b="1" kern="100" dirty="0">
              <a:solidFill>
                <a:srgbClr val="002060"/>
              </a:solidFill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it-IT" sz="1800" kern="100" cap="small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Nei paesi ricchi si concentra oltre </a:t>
            </a:r>
            <a:r>
              <a:rPr lang="it-IT" sz="1800" b="1" kern="100" cap="small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l’80%</a:t>
            </a:r>
            <a:r>
              <a:rPr lang="it-IT" sz="1800" kern="100" cap="small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della ricchezza globale </a:t>
            </a:r>
            <a:endParaRPr lang="it-IT" sz="1800" kern="100" dirty="0">
              <a:solidFill>
                <a:srgbClr val="002060"/>
              </a:solidFill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it-IT" sz="1800" kern="100" cap="small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  <a:endParaRPr lang="it-IT" sz="1800" kern="100" dirty="0">
              <a:solidFill>
                <a:srgbClr val="002060"/>
              </a:solidFill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08D88CD-EDDE-017A-DEC8-48B61E2487AF}"/>
              </a:ext>
            </a:extLst>
          </p:cNvPr>
          <p:cNvSpPr txBox="1"/>
          <p:nvPr/>
        </p:nvSpPr>
        <p:spPr>
          <a:xfrm>
            <a:off x="164306" y="2702294"/>
            <a:ext cx="11771947" cy="713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it-IT" sz="1800" b="1" kern="100" cap="small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260 </a:t>
            </a:r>
            <a:r>
              <a:rPr lang="it-IT" sz="1800" kern="100" cap="small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milioni di bambini e giovani non hanno accesso all'istruzione una delle principali cause della povertà intergenerazionale. Le disuguaglianze nell'istruzione si riflettono anche nel mercato del lavoro</a:t>
            </a:r>
            <a:endParaRPr lang="it-IT" sz="1800" kern="100" dirty="0">
              <a:solidFill>
                <a:srgbClr val="002060"/>
              </a:solidFill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C0546A2-8872-C60D-691F-7FD35AF38184}"/>
              </a:ext>
            </a:extLst>
          </p:cNvPr>
          <p:cNvSpPr txBox="1"/>
          <p:nvPr/>
        </p:nvSpPr>
        <p:spPr>
          <a:xfrm>
            <a:off x="164306" y="3620185"/>
            <a:ext cx="120276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kern="100" cap="small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1,7 miliardi </a:t>
            </a:r>
            <a:r>
              <a:rPr lang="it-IT" sz="1800" kern="100" cap="small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di persone non hanno accesso a servizi sanitari essenziali. Le malattie infettive mietono milioni di vittime (HIV/AIDS, tubercolosi, malaria ma anche il morbillo) 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3744F29-78B5-E5ED-1FB7-9170EE8AA20A}"/>
              </a:ext>
            </a:extLst>
          </p:cNvPr>
          <p:cNvSpPr txBox="1"/>
          <p:nvPr/>
        </p:nvSpPr>
        <p:spPr>
          <a:xfrm>
            <a:off x="164306" y="4470685"/>
            <a:ext cx="11677174" cy="713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it-IT" kern="100" cap="small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Le donne subiscono maggiori discriminazioni. Ci vorrebbero circa 132 anni per raggiungere la parità di genere in tutti gli aspetti della vita.</a:t>
            </a:r>
            <a:endParaRPr lang="it-IT" kern="100" dirty="0">
              <a:solidFill>
                <a:srgbClr val="002060"/>
              </a:solidFill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015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0BBA2-859C-9341-E164-0D46DE161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D59ADC9-72A4-D44E-BFB7-D807146B9F88}"/>
              </a:ext>
            </a:extLst>
          </p:cNvPr>
          <p:cNvSpPr txBox="1"/>
          <p:nvPr/>
        </p:nvSpPr>
        <p:spPr>
          <a:xfrm>
            <a:off x="112395" y="1131943"/>
            <a:ext cx="11967210" cy="2193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it-IT" sz="1800" b="1" kern="100" cap="small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L'Impatto delle Disuguaglianze</a:t>
            </a:r>
            <a:endParaRPr lang="it-IT" sz="1800" b="1" kern="100" dirty="0">
              <a:solidFill>
                <a:srgbClr val="002060"/>
              </a:solidFill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it-IT" sz="1800" kern="100" cap="small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amplificano la polarizzazione sociale, creando divisioni tra chi ha accesso ai servizi essenziali e chi ne è escluso. si riduce la coesione sociale, aumenta il rischio di conflitti e ostacola la crescita economica sostenibile.</a:t>
            </a:r>
            <a:endParaRPr lang="it-IT" sz="1800" kern="100" dirty="0">
              <a:solidFill>
                <a:srgbClr val="002060"/>
              </a:solidFill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it-IT" sz="1800" kern="100" cap="small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Le disuguaglianze limitano le opportunità per i gruppi più vulnerabili, impedendo loro di raggiungere il loro pieno potenziale. Le nuove generazioni, in particolare, sono le più colpite: senza l'accesso all'istruzione e a un lavoro dignitoso, è difficile per loro uscire dalla trappola della povertà.</a:t>
            </a:r>
            <a:endParaRPr lang="it-IT" sz="1800" kern="100" dirty="0">
              <a:solidFill>
                <a:srgbClr val="002060"/>
              </a:solidFill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098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383A6-307D-3E94-623F-07437E9E3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CD849104-2F5D-4D68-C28C-5539DF7CF021}"/>
              </a:ext>
            </a:extLst>
          </p:cNvPr>
          <p:cNvSpPr txBox="1"/>
          <p:nvPr/>
        </p:nvSpPr>
        <p:spPr>
          <a:xfrm>
            <a:off x="489586" y="675689"/>
            <a:ext cx="6097904" cy="713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it-IT" sz="1800" kern="100" cap="small" dirty="0">
                <a:solidFill>
                  <a:schemeClr val="accent4">
                    <a:lumMod val="50000"/>
                  </a:schemeClr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La crescita della popolazione umana è responsabile della catastrofe ambientale che il nostro pianeta sta affrontando? </a:t>
            </a:r>
            <a:endParaRPr lang="it-IT" sz="1800" kern="100" dirty="0">
              <a:solidFill>
                <a:schemeClr val="accent4">
                  <a:lumMod val="50000"/>
                </a:schemeClr>
              </a:solidFill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BA54E46-7BD4-C4C0-2F38-693E77686CEF}"/>
              </a:ext>
            </a:extLst>
          </p:cNvPr>
          <p:cNvSpPr txBox="1"/>
          <p:nvPr/>
        </p:nvSpPr>
        <p:spPr>
          <a:xfrm>
            <a:off x="8158163" y="860355"/>
            <a:ext cx="11115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kern="100" cap="small" dirty="0">
                <a:solidFill>
                  <a:schemeClr val="accent4">
                    <a:lumMod val="50000"/>
                  </a:schemeClr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NO</a:t>
            </a:r>
            <a:endParaRPr lang="it-IT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651B1F7-4044-CA71-C859-C467F6FB1077}"/>
              </a:ext>
            </a:extLst>
          </p:cNvPr>
          <p:cNvSpPr txBox="1"/>
          <p:nvPr/>
        </p:nvSpPr>
        <p:spPr>
          <a:xfrm>
            <a:off x="489586" y="1491209"/>
            <a:ext cx="11155680" cy="1556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it-IT" sz="1800" kern="100" cap="small" dirty="0">
                <a:solidFill>
                  <a:schemeClr val="accent4">
                    <a:lumMod val="50000"/>
                  </a:schemeClr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Popolazione Paesi ad alto e medio reddito = 50% del totale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it-IT" kern="100" cap="small" dirty="0">
                <a:solidFill>
                  <a:schemeClr val="accent4">
                    <a:lumMod val="50000"/>
                  </a:schemeClr>
                </a:solidFill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Emissioni globali  di anidride carbonica dei paesi ad alto reddito = </a:t>
            </a:r>
            <a:r>
              <a:rPr lang="it-IT" sz="1800" kern="100" cap="small" dirty="0">
                <a:solidFill>
                  <a:schemeClr val="accent4">
                    <a:lumMod val="50000"/>
                  </a:schemeClr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85%  del totale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it-IT" kern="100" cap="small" dirty="0">
                <a:solidFill>
                  <a:schemeClr val="accent4">
                    <a:lumMod val="50000"/>
                  </a:schemeClr>
                </a:solidFill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Le emissioni globali dei paesi ad alto reddito sono </a:t>
            </a:r>
            <a:r>
              <a:rPr lang="it-IT" sz="1800" kern="100" cap="small" dirty="0">
                <a:solidFill>
                  <a:schemeClr val="accent4">
                    <a:lumMod val="50000"/>
                  </a:schemeClr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raddoppiate dal 2000 anche se il tasso di crescita della popolazione è diminuito nel periodo. </a:t>
            </a:r>
            <a:endParaRPr lang="it-IT" sz="1800" kern="100" dirty="0">
              <a:solidFill>
                <a:schemeClr val="accent4">
                  <a:lumMod val="50000"/>
                </a:schemeClr>
              </a:solidFill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F2FF6AE-5E7E-1AAF-258C-7B0BA2D8BF7C}"/>
              </a:ext>
            </a:extLst>
          </p:cNvPr>
          <p:cNvSpPr txBox="1"/>
          <p:nvPr/>
        </p:nvSpPr>
        <p:spPr>
          <a:xfrm>
            <a:off x="489586" y="2994066"/>
            <a:ext cx="8551544" cy="1556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it-IT" sz="1800" kern="100" cap="small" dirty="0">
              <a:solidFill>
                <a:schemeClr val="accent4">
                  <a:lumMod val="50000"/>
                </a:schemeClr>
              </a:solidFill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it-IT" sz="1800" kern="100" cap="small" dirty="0">
                <a:solidFill>
                  <a:schemeClr val="accent4">
                    <a:lumMod val="50000"/>
                  </a:schemeClr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Le misure per limitare la futura crescita della popolazione potrebbero contribuire in modo sostanziale a mitigare i cambiamenti climatici?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it-IT" kern="100" cap="small" dirty="0">
              <a:solidFill>
                <a:schemeClr val="accent4">
                  <a:lumMod val="50000"/>
                </a:schemeClr>
              </a:solidFill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E99AEBE-1B9D-AB37-681E-EFF2AE82200C}"/>
              </a:ext>
            </a:extLst>
          </p:cNvPr>
          <p:cNvSpPr txBox="1"/>
          <p:nvPr/>
        </p:nvSpPr>
        <p:spPr>
          <a:xfrm>
            <a:off x="277179" y="4384110"/>
            <a:ext cx="11580494" cy="2193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it-IT" sz="1800" kern="100" cap="small" dirty="0">
                <a:solidFill>
                  <a:schemeClr val="accent4">
                    <a:lumMod val="50000"/>
                  </a:schemeClr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Il raggiungimento della sostenibilità dipenderà dalla capacità e dalla volontà dell'umanità di aumentare l'efficienza delle risorse nel consumo e nella produzione e di dissociare la crescita economica dai danni all'ambiente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it-IT" b="1" kern="100" cap="small" dirty="0">
                <a:solidFill>
                  <a:schemeClr val="accent4">
                    <a:lumMod val="50000"/>
                  </a:schemeClr>
                </a:solidFill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 </a:t>
            </a:r>
            <a:r>
              <a:rPr lang="it-IT" sz="1800" b="1" kern="100" cap="small" dirty="0">
                <a:solidFill>
                  <a:schemeClr val="accent4">
                    <a:lumMod val="50000"/>
                  </a:schemeClr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Paesi ad alto e medio reddito </a:t>
            </a:r>
            <a:r>
              <a:rPr lang="it-IT" sz="1800" kern="100" cap="small" dirty="0">
                <a:solidFill>
                  <a:schemeClr val="accent4">
                    <a:lumMod val="50000"/>
                  </a:schemeClr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dovrebbero riconoscere il loro contributo sproporzionato ai danni ambientali globali e assumere la guida nella costruzione di un sistema economico più sostenibile a beneficio delle generazioni future.</a:t>
            </a:r>
            <a:endParaRPr lang="it-IT" sz="1800" kern="100" dirty="0">
              <a:solidFill>
                <a:schemeClr val="accent4">
                  <a:lumMod val="50000"/>
                </a:schemeClr>
              </a:solidFill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it-IT" sz="1800" b="1" kern="100" cap="small" dirty="0">
                <a:solidFill>
                  <a:schemeClr val="accent4">
                    <a:lumMod val="50000"/>
                  </a:schemeClr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in molti Paesi a basso e medio reddito</a:t>
            </a:r>
            <a:r>
              <a:rPr lang="it-IT" b="1" kern="100" cap="small" dirty="0">
                <a:solidFill>
                  <a:schemeClr val="accent4">
                    <a:lumMod val="50000"/>
                  </a:schemeClr>
                </a:solidFill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it-IT" sz="1800" kern="100" cap="small" dirty="0">
                <a:solidFill>
                  <a:schemeClr val="accent4">
                    <a:lumMod val="50000"/>
                  </a:schemeClr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la crescita demografica aumenta le sfide per il raggiungimento dello sviluppo sociale ed economico. </a:t>
            </a:r>
            <a:endParaRPr lang="it-IT" sz="1800" kern="100" dirty="0">
              <a:solidFill>
                <a:schemeClr val="accent4">
                  <a:lumMod val="50000"/>
                </a:schemeClr>
              </a:solidFill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CC986A0-E87B-1C52-DB3B-42D6CCF9FE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56" r="69668" b="-5290"/>
          <a:stretch/>
        </p:blipFill>
        <p:spPr>
          <a:xfrm rot="16680039">
            <a:off x="7120796" y="483593"/>
            <a:ext cx="504057" cy="115212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EDA8C19-6C24-75AD-CC5E-570D009DEC63}"/>
              </a:ext>
            </a:extLst>
          </p:cNvPr>
          <p:cNvSpPr txBox="1"/>
          <p:nvPr/>
        </p:nvSpPr>
        <p:spPr>
          <a:xfrm>
            <a:off x="10567989" y="3451133"/>
            <a:ext cx="11115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kern="100" cap="small" dirty="0">
                <a:solidFill>
                  <a:schemeClr val="accent4">
                    <a:lumMod val="50000"/>
                  </a:schemeClr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NO</a:t>
            </a:r>
            <a:endParaRPr lang="it-IT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567D551-642B-6746-78CE-732511C381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56" r="69668" b="-5290"/>
          <a:stretch/>
        </p:blipFill>
        <p:spPr>
          <a:xfrm rot="16680039">
            <a:off x="9530622" y="3074371"/>
            <a:ext cx="504057" cy="1152127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52670C3-31C1-AECB-4259-C206AEF4394C}"/>
              </a:ext>
            </a:extLst>
          </p:cNvPr>
          <p:cNvSpPr txBox="1"/>
          <p:nvPr/>
        </p:nvSpPr>
        <p:spPr>
          <a:xfrm>
            <a:off x="489586" y="111062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kern="100" cap="small" dirty="0">
                <a:solidFill>
                  <a:schemeClr val="accent4">
                    <a:lumMod val="50000"/>
                  </a:schemeClr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Qualche osservazione finale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793142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2D5547D-0924-16E0-341B-2A70D5B1F1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82" t="1869" r="2788" b="2675"/>
          <a:stretch/>
        </p:blipFill>
        <p:spPr>
          <a:xfrm>
            <a:off x="123323" y="125128"/>
            <a:ext cx="5642210" cy="675446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C8BFC9C-7E60-8D0F-303F-250BE5044A4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896" t="60952" r="11326"/>
          <a:stretch/>
        </p:blipFill>
        <p:spPr>
          <a:xfrm>
            <a:off x="5876190" y="2127182"/>
            <a:ext cx="6192487" cy="401836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F80CAA7-6942-5584-B4FF-8D20258BB7A1}"/>
              </a:ext>
            </a:extLst>
          </p:cNvPr>
          <p:cNvSpPr txBox="1"/>
          <p:nvPr/>
        </p:nvSpPr>
        <p:spPr>
          <a:xfrm>
            <a:off x="6336791" y="1621494"/>
            <a:ext cx="570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cap="small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Profilo delle intensità delle cause di morte 1900- 2050</a:t>
            </a:r>
          </a:p>
        </p:txBody>
      </p:sp>
    </p:spTree>
    <p:extLst>
      <p:ext uri="{BB962C8B-B14F-4D97-AF65-F5344CB8AC3E}">
        <p14:creationId xmlns:p14="http://schemas.microsoft.com/office/powerpoint/2010/main" val="4182418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8C784B6-790F-B2FD-EB0F-30AC1DDDA0D8}"/>
              </a:ext>
            </a:extLst>
          </p:cNvPr>
          <p:cNvSpPr txBox="1"/>
          <p:nvPr/>
        </p:nvSpPr>
        <p:spPr>
          <a:xfrm>
            <a:off x="8774130" y="89979"/>
            <a:ext cx="3263758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cap="small" dirty="0">
                <a:solidFill>
                  <a:srgbClr val="002060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I tassi di dipendenza diminuiscono rendendo disponibili maggiori risorse per aumentare gli investimenti in istruzione, sanità, occupazione, protezione sociale etc.  favorendo così la crescita economica e il benessere a breve e medio termine.</a:t>
            </a:r>
          </a:p>
          <a:p>
            <a:r>
              <a:rPr lang="it-IT" cap="small" dirty="0">
                <a:solidFill>
                  <a:srgbClr val="002060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 </a:t>
            </a:r>
          </a:p>
          <a:p>
            <a:r>
              <a:rPr lang="it-IT" cap="small" dirty="0">
                <a:solidFill>
                  <a:srgbClr val="002060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La popolazione in età lavorativa  rimane relativamente numerosa per diversi decenni</a:t>
            </a:r>
          </a:p>
          <a:p>
            <a:endParaRPr lang="it-IT" cap="small" dirty="0">
              <a:solidFill>
                <a:srgbClr val="002060"/>
              </a:solidFill>
              <a:latin typeface="Frank Ruhl Libre" panose="00000500000000000000" pitchFamily="2" charset="-79"/>
              <a:cs typeface="Frank Ruhl Libre" panose="00000500000000000000" pitchFamily="2" charset="-79"/>
            </a:endParaRPr>
          </a:p>
          <a:p>
            <a:r>
              <a:rPr lang="it-IT" cap="small" dirty="0">
                <a:solidFill>
                  <a:srgbClr val="002060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Molti paesi asiatici hanno «sfruttato» pienamente il dividendo demografico</a:t>
            </a:r>
          </a:p>
          <a:p>
            <a:endParaRPr lang="it-IT" cap="small" dirty="0">
              <a:solidFill>
                <a:srgbClr val="002060"/>
              </a:solidFill>
              <a:latin typeface="Frank Ruhl Libre" panose="00000500000000000000" pitchFamily="2" charset="-79"/>
              <a:cs typeface="Frank Ruhl Libre" panose="00000500000000000000" pitchFamily="2" charset="-79"/>
            </a:endParaRPr>
          </a:p>
          <a:p>
            <a:r>
              <a:rPr lang="it-IT" cap="small" dirty="0">
                <a:solidFill>
                  <a:srgbClr val="002060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Mancare il dividendo significa favorire la mobilità non necessariamente volontaria</a:t>
            </a:r>
          </a:p>
          <a:p>
            <a:endParaRPr lang="it-IT" cap="small" dirty="0">
              <a:solidFill>
                <a:srgbClr val="002060"/>
              </a:solidFill>
              <a:latin typeface="Frank Ruhl Libre" panose="00000500000000000000" pitchFamily="2" charset="-79"/>
              <a:cs typeface="Frank Ruhl Libre" panose="00000500000000000000" pitchFamily="2" charset="-79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9B85D2A-4B9E-910D-D227-CCCC11739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12" y="388620"/>
            <a:ext cx="8318182" cy="609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07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>
          <a:extLst>
            <a:ext uri="{FF2B5EF4-FFF2-40B4-BE49-F238E27FC236}">
              <a16:creationId xmlns:a16="http://schemas.microsoft.com/office/drawing/2014/main" id="{DBA63504-9D21-37E1-27AC-F033FF919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2">
            <a:extLst>
              <a:ext uri="{FF2B5EF4-FFF2-40B4-BE49-F238E27FC236}">
                <a16:creationId xmlns:a16="http://schemas.microsoft.com/office/drawing/2014/main" id="{9A385E34-C415-4EB6-80BE-FAF296810F2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628" y="582329"/>
            <a:ext cx="7729088" cy="526020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FC10E7D-5D5F-2756-BED4-F6AC27C50BFA}"/>
              </a:ext>
            </a:extLst>
          </p:cNvPr>
          <p:cNvSpPr txBox="1"/>
          <p:nvPr/>
        </p:nvSpPr>
        <p:spPr>
          <a:xfrm>
            <a:off x="8438948" y="463206"/>
            <a:ext cx="337125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cap="small" dirty="0">
                <a:solidFill>
                  <a:srgbClr val="002060"/>
                </a:solidFill>
              </a:rPr>
              <a:t>Il principale motore dell'aumento della popolazione globale fino alla metà del secolo sarà inerziale. </a:t>
            </a:r>
          </a:p>
          <a:p>
            <a:r>
              <a:rPr lang="it-IT" b="1" cap="small" dirty="0">
                <a:solidFill>
                  <a:srgbClr val="002060"/>
                </a:solidFill>
              </a:rPr>
              <a:t>Il numero di donne in età feconda crescerà da quasi 2 miliardi nel 2024 a un picco di circa 2,2 miliardi alla fine del 2050, determinando una crescita continua anche se il numero di nascite per donna scenderà al livello di sostituzione </a:t>
            </a:r>
          </a:p>
          <a:p>
            <a:endParaRPr lang="it-IT" b="1" cap="small" dirty="0">
              <a:solidFill>
                <a:srgbClr val="002060"/>
              </a:solidFill>
            </a:endParaRPr>
          </a:p>
          <a:p>
            <a:endParaRPr lang="it-IT" b="1" cap="small" dirty="0">
              <a:solidFill>
                <a:srgbClr val="002060"/>
              </a:solidFill>
            </a:endParaRPr>
          </a:p>
          <a:p>
            <a:endParaRPr lang="it-IT" b="1" cap="small" dirty="0">
              <a:solidFill>
                <a:srgbClr val="002060"/>
              </a:solidFill>
            </a:endParaRPr>
          </a:p>
          <a:p>
            <a:endParaRPr lang="it-IT" b="1" cap="small" dirty="0">
              <a:solidFill>
                <a:srgbClr val="002060"/>
              </a:solidFill>
            </a:endParaRPr>
          </a:p>
          <a:p>
            <a:endParaRPr lang="it-IT" b="1" cap="small" dirty="0">
              <a:solidFill>
                <a:srgbClr val="002060"/>
              </a:solidFill>
            </a:endParaRPr>
          </a:p>
          <a:p>
            <a:r>
              <a:rPr lang="it-IT" b="1" cap="small" dirty="0">
                <a:solidFill>
                  <a:srgbClr val="002060"/>
                </a:solidFill>
              </a:rPr>
              <a:t>Basta poco per deragliare….</a:t>
            </a:r>
          </a:p>
        </p:txBody>
      </p:sp>
    </p:spTree>
    <p:extLst>
      <p:ext uri="{BB962C8B-B14F-4D97-AF65-F5344CB8AC3E}">
        <p14:creationId xmlns:p14="http://schemas.microsoft.com/office/powerpoint/2010/main" val="3452189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2AE92-FA23-FE18-A168-DD540C111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64ADDF6F-322B-E036-49F3-167A59BE75EB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i="0" cap="small" dirty="0">
                <a:solidFill>
                  <a:srgbClr val="002060"/>
                </a:solidFill>
                <a:effectLst/>
                <a:latin typeface="Frank Ruhl Libre" panose="00000500000000000000" pitchFamily="2" charset="-79"/>
                <a:cs typeface="Frank Ruhl Libre" panose="00000500000000000000" pitchFamily="2" charset="-79"/>
              </a:rPr>
              <a:t>Tornando all’attualità….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103387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81D5F-F231-C480-467E-7662C224E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3">
            <a:extLst>
              <a:ext uri="{FF2B5EF4-FFF2-40B4-BE49-F238E27FC236}">
                <a16:creationId xmlns:a16="http://schemas.microsoft.com/office/drawing/2014/main" id="{1190CE03-093A-0F76-3CD8-C951EE8A48F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041" y="813697"/>
            <a:ext cx="5528577" cy="490976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7F3C805-ED41-9289-B46F-D5C108506CB1}"/>
              </a:ext>
            </a:extLst>
          </p:cNvPr>
          <p:cNvSpPr txBox="1"/>
          <p:nvPr/>
        </p:nvSpPr>
        <p:spPr>
          <a:xfrm>
            <a:off x="5620618" y="1933306"/>
            <a:ext cx="6413835" cy="1977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800" b="1" kern="100" cap="small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Dal 2022, l'aspettativa di vita è tornata ai livelli pre-COVID-19 in quasi tutti i Paesi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b="1" kern="100" cap="small" dirty="0">
                <a:solidFill>
                  <a:srgbClr val="002060"/>
                </a:solidFill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Ha ricominciato a salire </a:t>
            </a:r>
            <a:r>
              <a:rPr lang="it-IT" sz="1800" b="1" kern="100" cap="small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(73,3 anni nel 2024)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b="1" kern="100" cap="small" dirty="0">
                <a:solidFill>
                  <a:srgbClr val="002060"/>
                </a:solidFill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+ </a:t>
            </a:r>
            <a:r>
              <a:rPr lang="it-IT" sz="1800" b="1" kern="100" cap="small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8,4 anni rispetto al 1995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800" b="1" kern="100" cap="small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Sarà 77,4 anni nel 2054</a:t>
            </a:r>
          </a:p>
        </p:txBody>
      </p:sp>
    </p:spTree>
    <p:extLst>
      <p:ext uri="{BB962C8B-B14F-4D97-AF65-F5344CB8AC3E}">
        <p14:creationId xmlns:p14="http://schemas.microsoft.com/office/powerpoint/2010/main" val="3265677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BD7A48C-8786-3C64-15A2-DBF90D878BA0}"/>
              </a:ext>
            </a:extLst>
          </p:cNvPr>
          <p:cNvSpPr txBox="1"/>
          <p:nvPr/>
        </p:nvSpPr>
        <p:spPr>
          <a:xfrm>
            <a:off x="2397378" y="822136"/>
            <a:ext cx="2872166" cy="678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800"/>
              </a:spcAft>
              <a:buAutoNum type="arabicPlain" startAt="2024"/>
            </a:pPr>
            <a:r>
              <a:rPr lang="it-IT" sz="1400" b="1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	2,3 figli per coppia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400" b="1" kern="100" dirty="0">
                <a:solidFill>
                  <a:srgbClr val="002060"/>
                </a:solidFill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1990 	</a:t>
            </a:r>
            <a:r>
              <a:rPr lang="it-IT" sz="1400" b="1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3,3 </a:t>
            </a:r>
            <a:r>
              <a:rPr lang="it-IT" sz="1400" b="1" kern="100" dirty="0">
                <a:solidFill>
                  <a:srgbClr val="002060"/>
                </a:solidFill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figli per coppia</a:t>
            </a:r>
            <a:endParaRPr lang="it-IT" sz="1400" b="1" kern="100" dirty="0">
              <a:solidFill>
                <a:srgbClr val="002060"/>
              </a:solidFill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A98D37B-3C1C-8437-EB20-5F051808D191}"/>
              </a:ext>
            </a:extLst>
          </p:cNvPr>
          <p:cNvSpPr txBox="1"/>
          <p:nvPr/>
        </p:nvSpPr>
        <p:spPr>
          <a:xfrm>
            <a:off x="420433" y="61722"/>
            <a:ext cx="2611525" cy="1032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it-IT" sz="1800" b="1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Più della metà dei paesi ha una fecondità minore di 2,1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0F502CA-44D5-5896-6394-DA846A36C8D9}"/>
              </a:ext>
            </a:extLst>
          </p:cNvPr>
          <p:cNvSpPr txBox="1"/>
          <p:nvPr/>
        </p:nvSpPr>
        <p:spPr>
          <a:xfrm>
            <a:off x="561073" y="2412667"/>
            <a:ext cx="40975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cap="small" dirty="0">
                <a:solidFill>
                  <a:srgbClr val="002060"/>
                </a:solidFill>
              </a:rPr>
              <a:t>Stessa direzione differenti velocità</a:t>
            </a:r>
          </a:p>
        </p:txBody>
      </p:sp>
      <p:pic>
        <p:nvPicPr>
          <p:cNvPr id="140" name="Google Shape;140;p12"/>
          <p:cNvPicPr preferRelativeResize="0"/>
          <p:nvPr/>
        </p:nvPicPr>
        <p:blipFill rotWithShape="1">
          <a:blip r:embed="rId4">
            <a:alphaModFix/>
          </a:blip>
          <a:srcRect t="4053"/>
          <a:stretch/>
        </p:blipFill>
        <p:spPr>
          <a:xfrm>
            <a:off x="-1" y="2046907"/>
            <a:ext cx="6805061" cy="3843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2"/>
          <p:cNvPicPr preferRelativeResize="0"/>
          <p:nvPr/>
        </p:nvPicPr>
        <p:blipFill rotWithShape="1">
          <a:blip r:embed="rId5">
            <a:alphaModFix/>
          </a:blip>
          <a:srcRect b="10263"/>
          <a:stretch/>
        </p:blipFill>
        <p:spPr>
          <a:xfrm>
            <a:off x="5986914" y="1"/>
            <a:ext cx="6044665" cy="393673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34;p12">
            <a:extLst>
              <a:ext uri="{FF2B5EF4-FFF2-40B4-BE49-F238E27FC236}">
                <a16:creationId xmlns:a16="http://schemas.microsoft.com/office/drawing/2014/main" id="{83BAC6AB-3974-0241-5B9A-BAE904E79364}"/>
              </a:ext>
            </a:extLst>
          </p:cNvPr>
          <p:cNvSpPr txBox="1"/>
          <p:nvPr/>
        </p:nvSpPr>
        <p:spPr>
          <a:xfrm>
            <a:off x="7685962" y="4185613"/>
            <a:ext cx="4871397" cy="1456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06045"/>
            <a:r>
              <a:rPr lang="it-IT" sz="1600" b="1" cap="small" dirty="0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La rilevanza</a:t>
            </a:r>
            <a:endParaRPr sz="1600" cap="small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608330" indent="-286385">
              <a:buClr>
                <a:srgbClr val="001F5F"/>
              </a:buClr>
              <a:buSzPts val="1800"/>
              <a:buFont typeface="Arial"/>
              <a:buChar char="•"/>
            </a:pPr>
            <a:r>
              <a:rPr lang="it-IT" sz="1600" b="1" cap="small" dirty="0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dello sviluppo economico</a:t>
            </a:r>
            <a:endParaRPr sz="1600" cap="small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608330" marR="1063625" indent="-288290">
              <a:buClr>
                <a:srgbClr val="001F5F"/>
              </a:buClr>
              <a:buSzPts val="1800"/>
              <a:buFont typeface="Arial"/>
              <a:buChar char="•"/>
            </a:pPr>
            <a:r>
              <a:rPr lang="it-IT" sz="1600" b="1" cap="small" dirty="0">
                <a:solidFill>
                  <a:srgbClr val="001F5F"/>
                </a:solidFill>
                <a:latin typeface="Arial"/>
                <a:ea typeface="Arial"/>
                <a:cs typeface="Arial"/>
                <a:sym typeface="Arial"/>
              </a:rPr>
              <a:t>dell’alfabetizzazione femminile</a:t>
            </a:r>
            <a:endParaRPr sz="1600" cap="small" dirty="0">
              <a:latin typeface="Arial"/>
              <a:ea typeface="Arial"/>
              <a:cs typeface="Arial"/>
              <a:sym typeface="Arial"/>
            </a:endParaRPr>
          </a:p>
          <a:p>
            <a:pPr marL="608330" marR="464184" indent="-288290">
              <a:lnSpc>
                <a:spcPct val="88100"/>
              </a:lnSpc>
              <a:spcBef>
                <a:spcPts val="90"/>
              </a:spcBef>
              <a:buClr>
                <a:srgbClr val="001F5F"/>
              </a:buClr>
              <a:buSzPts val="1800"/>
              <a:buFont typeface="Arial"/>
              <a:buChar char="•"/>
            </a:pPr>
            <a:r>
              <a:rPr lang="it-IT" sz="1600" b="1" cap="small" dirty="0">
                <a:solidFill>
                  <a:srgbClr val="001F5F"/>
                </a:solidFill>
                <a:latin typeface="Arial"/>
                <a:ea typeface="Arial"/>
                <a:cs typeface="Arial"/>
                <a:sym typeface="Arial"/>
              </a:rPr>
              <a:t>dell’aumento dei costi</a:t>
            </a:r>
            <a:r>
              <a:rPr lang="it-IT" sz="1600" b="1" cap="small" dirty="0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- opportunità </a:t>
            </a:r>
          </a:p>
          <a:p>
            <a:pPr marL="608330" marR="464184" indent="-288290">
              <a:lnSpc>
                <a:spcPct val="88100"/>
              </a:lnSpc>
              <a:spcBef>
                <a:spcPts val="90"/>
              </a:spcBef>
              <a:buClr>
                <a:srgbClr val="001F5F"/>
              </a:buClr>
              <a:buSzPts val="1800"/>
              <a:buFont typeface="Arial"/>
              <a:buChar char="•"/>
            </a:pPr>
            <a:r>
              <a:rPr lang="it-IT" sz="1600" b="1" cap="small" dirty="0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del valore dei figli (investimenti)</a:t>
            </a:r>
            <a:endParaRPr sz="1600" cap="small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608330" indent="-286385">
              <a:lnSpc>
                <a:spcPct val="105277"/>
              </a:lnSpc>
              <a:buClr>
                <a:srgbClr val="001F5F"/>
              </a:buClr>
              <a:buSzPts val="1800"/>
              <a:buFont typeface="Arial"/>
              <a:buChar char="•"/>
            </a:pPr>
            <a:r>
              <a:rPr lang="it-IT" sz="1600" b="1" cap="small" dirty="0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della secolarizzazione</a:t>
            </a:r>
            <a:endParaRPr sz="1200" cap="small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43F2990-DFA1-4520-F621-104BC74EB4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1040" y="5661286"/>
            <a:ext cx="1795493" cy="106991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FB84041C-63E5-97A6-3120-BF95BA0B7068}"/>
              </a:ext>
            </a:extLst>
          </p:cNvPr>
          <p:cNvSpPr txBox="1"/>
          <p:nvPr/>
        </p:nvSpPr>
        <p:spPr>
          <a:xfrm>
            <a:off x="7157086" y="3187842"/>
            <a:ext cx="48326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i="0" cap="small" dirty="0">
                <a:solidFill>
                  <a:srgbClr val="002060"/>
                </a:solidFill>
                <a:effectLst/>
                <a:latin typeface="Frank Ruhl Libre" panose="00000500000000000000" pitchFamily="2" charset="-79"/>
                <a:cs typeface="Frank Ruhl Libre" panose="00000500000000000000" pitchFamily="2" charset="-79"/>
              </a:rPr>
              <a:t>Paesi in via di sviluppo (esclusa Cina)</a:t>
            </a:r>
          </a:p>
          <a:p>
            <a:pPr marL="285750" indent="-285750">
              <a:buBlip>
                <a:blip r:embed="rId2"/>
              </a:buBlip>
            </a:pPr>
            <a:r>
              <a:rPr lang="it-IT" sz="1600" b="0" i="0" cap="small" dirty="0">
                <a:solidFill>
                  <a:srgbClr val="002060"/>
                </a:solidFill>
                <a:effectLst/>
                <a:latin typeface="Frank Ruhl Libre" panose="00000500000000000000" pitchFamily="2" charset="-79"/>
                <a:cs typeface="Frank Ruhl Libre" panose="00000500000000000000" pitchFamily="2" charset="-79"/>
              </a:rPr>
              <a:t>Contenuta Riduzione</a:t>
            </a:r>
          </a:p>
          <a:p>
            <a:pPr marL="285750" indent="-285750">
              <a:buBlip>
                <a:blip r:embed="rId2"/>
              </a:buBlip>
            </a:pPr>
            <a:r>
              <a:rPr lang="it-IT" sz="1600" b="0" i="0" cap="small" dirty="0">
                <a:solidFill>
                  <a:srgbClr val="002060"/>
                </a:solidFill>
                <a:effectLst/>
                <a:latin typeface="Frank Ruhl Libre" panose="00000500000000000000" pitchFamily="2" charset="-79"/>
                <a:cs typeface="Frank Ruhl Libre" panose="00000500000000000000" pitchFamily="2" charset="-79"/>
              </a:rPr>
              <a:t>Elevata proporzione di popolazione attiva </a:t>
            </a:r>
          </a:p>
          <a:p>
            <a:pPr marL="285750" indent="-285750">
              <a:buBlip>
                <a:blip r:embed="rId2"/>
              </a:buBlip>
            </a:pPr>
            <a:r>
              <a:rPr lang="it-IT" sz="1600" cap="small" dirty="0">
                <a:solidFill>
                  <a:srgbClr val="002060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Invecchiamento [contenuto]</a:t>
            </a:r>
          </a:p>
          <a:p>
            <a:pPr marL="285750" indent="-285750">
              <a:buBlip>
                <a:blip r:embed="rId2"/>
              </a:buBlip>
            </a:pPr>
            <a:r>
              <a:rPr lang="it-IT" sz="1600" cap="small" dirty="0">
                <a:solidFill>
                  <a:srgbClr val="002060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Riduzione della popolazione in età attiva  nel medio periodo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F2DB968-FFEE-0CB9-B5B0-E5ED70240AEC}"/>
              </a:ext>
            </a:extLst>
          </p:cNvPr>
          <p:cNvSpPr txBox="1"/>
          <p:nvPr/>
        </p:nvSpPr>
        <p:spPr>
          <a:xfrm>
            <a:off x="7157086" y="1095218"/>
            <a:ext cx="4973269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cap="small" dirty="0">
                <a:solidFill>
                  <a:srgbClr val="002060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paesi ad alto reddito</a:t>
            </a:r>
          </a:p>
          <a:p>
            <a:pPr marL="285750" indent="-285750">
              <a:buBlip>
                <a:blip r:embed="rId2"/>
              </a:buBlip>
            </a:pPr>
            <a:r>
              <a:rPr lang="it-IT" sz="1600" b="0" i="0" cap="small" dirty="0">
                <a:solidFill>
                  <a:srgbClr val="002060"/>
                </a:solidFill>
                <a:effectLst/>
                <a:latin typeface="Frank Ruhl Libre" panose="00000500000000000000" pitchFamily="2" charset="-79"/>
                <a:cs typeface="Frank Ruhl Libre" panose="00000500000000000000" pitchFamily="2" charset="-79"/>
              </a:rPr>
              <a:t>Intensa riduzione</a:t>
            </a:r>
          </a:p>
          <a:p>
            <a:pPr marL="285750" indent="-285750">
              <a:buBlip>
                <a:blip r:embed="rId2"/>
              </a:buBlip>
            </a:pPr>
            <a:r>
              <a:rPr lang="it-IT" sz="1600" cap="small" dirty="0">
                <a:solidFill>
                  <a:srgbClr val="002060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Invecchiamento</a:t>
            </a:r>
          </a:p>
          <a:p>
            <a:pPr marL="285750" indent="-285750">
              <a:buBlip>
                <a:blip r:embed="rId2"/>
              </a:buBlip>
            </a:pPr>
            <a:r>
              <a:rPr lang="it-IT" sz="1600" cap="small" dirty="0">
                <a:solidFill>
                  <a:srgbClr val="002060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Attuale e intensa Riduzione della popolazione in età attiva</a:t>
            </a:r>
            <a:endParaRPr lang="it-IT" cap="small" dirty="0">
              <a:solidFill>
                <a:srgbClr val="002060"/>
              </a:solidFill>
              <a:latin typeface="Frank Ruhl Libre" panose="00000500000000000000" pitchFamily="2" charset="-79"/>
              <a:cs typeface="Frank Ruhl Libre" panose="00000500000000000000" pitchFamily="2" charset="-79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E5A46DA-B37E-3A92-9967-8650E6408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833" y="224343"/>
            <a:ext cx="3299630" cy="263368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06BD8D1E-C2B0-41DA-8647-15D45D346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9" y="224344"/>
            <a:ext cx="3299630" cy="2633689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E0E07CD5-E264-D397-80DF-4E0A2D19E5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45" y="3046374"/>
            <a:ext cx="3299630" cy="2633689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9ABF2DFF-66D1-33B5-FBC6-B99EBF1C49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7759" y="3067226"/>
            <a:ext cx="3309904" cy="2641889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E3A81C8-4BA8-D4A0-2392-022AB7C4B002}"/>
              </a:ext>
            </a:extLst>
          </p:cNvPr>
          <p:cNvSpPr txBox="1"/>
          <p:nvPr/>
        </p:nvSpPr>
        <p:spPr>
          <a:xfrm>
            <a:off x="237929" y="5918311"/>
            <a:ext cx="116672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cap="small" dirty="0">
                <a:solidFill>
                  <a:srgbClr val="002060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Il processo </a:t>
            </a:r>
            <a:r>
              <a:rPr lang="it-IT" b="1" cap="small" dirty="0">
                <a:solidFill>
                  <a:srgbClr val="002060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di convergenza </a:t>
            </a:r>
            <a:r>
              <a:rPr lang="it-IT" cap="small" dirty="0">
                <a:solidFill>
                  <a:srgbClr val="002060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è in atto, ma è in stallo in molti paesi dell’africa sub sahariana  - che raddoppierà entro il 2050 raggiungendo i due miliardi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2BDC7AE-C7F9-1FE7-0986-F5B55A98CE8D}"/>
              </a:ext>
            </a:extLst>
          </p:cNvPr>
          <p:cNvSpPr txBox="1"/>
          <p:nvPr/>
        </p:nvSpPr>
        <p:spPr>
          <a:xfrm>
            <a:off x="7610582" y="336112"/>
            <a:ext cx="41417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0" i="0" cap="small" dirty="0">
                <a:solidFill>
                  <a:srgbClr val="002060"/>
                </a:solidFill>
                <a:effectLst/>
                <a:latin typeface="Frank Ruhl Libre" panose="00000500000000000000" pitchFamily="2" charset="-79"/>
                <a:cs typeface="Frank Ruhl Libre" panose="00000500000000000000" pitchFamily="2" charset="-79"/>
              </a:rPr>
              <a:t>Non tutti crescono - non tutti allo stesso modo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D8CE883-3570-47E2-AC1F-2CCA39D68F0E}"/>
              </a:ext>
            </a:extLst>
          </p:cNvPr>
          <p:cNvSpPr txBox="1"/>
          <p:nvPr/>
        </p:nvSpPr>
        <p:spPr>
          <a:xfrm>
            <a:off x="7241637" y="4964716"/>
            <a:ext cx="46635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i="0" cap="small" dirty="0">
                <a:solidFill>
                  <a:srgbClr val="002060"/>
                </a:solidFill>
                <a:effectLst/>
                <a:latin typeface="Frank Ruhl Libre" panose="00000500000000000000" pitchFamily="2" charset="-79"/>
                <a:cs typeface="Frank Ruhl Libre" panose="00000500000000000000" pitchFamily="2" charset="-79"/>
              </a:rPr>
              <a:t>Paesi più poveri</a:t>
            </a:r>
          </a:p>
          <a:p>
            <a:pPr marL="285750" indent="-285750">
              <a:buBlip>
                <a:blip r:embed="rId2"/>
              </a:buBlip>
            </a:pPr>
            <a:r>
              <a:rPr lang="it-IT" sz="1600" b="0" i="0" cap="small" dirty="0">
                <a:solidFill>
                  <a:srgbClr val="002060"/>
                </a:solidFill>
                <a:effectLst/>
                <a:latin typeface="Frank Ruhl Libre" panose="00000500000000000000" pitchFamily="2" charset="-79"/>
                <a:cs typeface="Frank Ruhl Libre" panose="00000500000000000000" pitchFamily="2" charset="-79"/>
              </a:rPr>
              <a:t>Intensa crescita</a:t>
            </a:r>
          </a:p>
          <a:p>
            <a:pPr marL="285750" indent="-285750">
              <a:buBlip>
                <a:blip r:embed="rId2"/>
              </a:buBlip>
            </a:pPr>
            <a:r>
              <a:rPr lang="it-IT" sz="1600" cap="small" dirty="0">
                <a:solidFill>
                  <a:srgbClr val="002060"/>
                </a:solidFill>
                <a:latin typeface="Frank Ruhl Libre" panose="00000500000000000000" pitchFamily="2" charset="-79"/>
                <a:cs typeface="Frank Ruhl Libre" panose="00000500000000000000" pitchFamily="2" charset="-79"/>
              </a:rPr>
              <a:t>Aumento della popolazione in età attiva</a:t>
            </a:r>
            <a:endParaRPr lang="it-IT" sz="1600" b="0" i="0" cap="small" dirty="0">
              <a:solidFill>
                <a:srgbClr val="002060"/>
              </a:solidFill>
              <a:effectLst/>
              <a:latin typeface="Frank Ruhl Libre" panose="00000500000000000000" pitchFamily="2" charset="-79"/>
              <a:cs typeface="Frank Ruhl Libre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724030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</TotalTime>
  <Words>1588</Words>
  <Application>Microsoft Office PowerPoint</Application>
  <PresentationFormat>Widescreen</PresentationFormat>
  <Paragraphs>190</Paragraphs>
  <Slides>27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4" baseType="lpstr">
      <vt:lpstr>Aptos</vt:lpstr>
      <vt:lpstr>Aptos Display</vt:lpstr>
      <vt:lpstr>Arial</vt:lpstr>
      <vt:lpstr>Carlito</vt:lpstr>
      <vt:lpstr>Frank Ruhl Libre</vt:lpstr>
      <vt:lpstr>Trebuchet MS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patrizia.farina@unimib.it</dc:creator>
  <cp:lastModifiedBy>Eva Oggionni</cp:lastModifiedBy>
  <cp:revision>53</cp:revision>
  <cp:lastPrinted>2024-11-07T09:53:44Z</cp:lastPrinted>
  <dcterms:created xsi:type="dcterms:W3CDTF">2024-10-29T17:26:22Z</dcterms:created>
  <dcterms:modified xsi:type="dcterms:W3CDTF">2024-11-07T19:39:58Z</dcterms:modified>
</cp:coreProperties>
</file>