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1D6152-42C7-43C5-B388-F68AEC428223}" v="329" dt="2024-06-14T14:30:21.1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7" autoAdjust="0"/>
    <p:restoredTop sz="94660"/>
  </p:normalViewPr>
  <p:slideViewPr>
    <p:cSldViewPr snapToGrid="0">
      <p:cViewPr varScale="1">
        <p:scale>
          <a:sx n="57" d="100"/>
          <a:sy n="57" d="100"/>
        </p:scale>
        <p:origin x="504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1E8A1-6DA8-4496-BCE8-03ED561CC4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365760"/>
            <a:ext cx="10515600" cy="2890202"/>
          </a:xfrm>
        </p:spPr>
        <p:txBody>
          <a:bodyPr anchor="b">
            <a:normAutofit/>
          </a:bodyPr>
          <a:lstStyle>
            <a:lvl1pPr algn="l"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B24CCC-3D44-4BB5-AA35-A21607EF69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506150"/>
            <a:ext cx="10515600" cy="2483488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1F80F6-1855-44E9-BA95-5E00A06E7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14-Jun-24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3D7FFD-570A-4968-B943-AF87BB679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CE6A8-0665-4714-B241-6AFBA8C6F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1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926EC-DC54-4882-9D58-F201EA25C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804E7C-4CBA-49AF-B24C-1A1FF51C21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D3C727-C0C7-4BBA-9CF5-6C1FAC76B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14-Jun-24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603986-C5B4-4956-AC6F-4F36186B8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5F941-E847-4C51-97D6-21066B26E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116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0338D2-D9EE-4B67-97C1-08ABD57453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53848" y="365125"/>
            <a:ext cx="3999952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4B1422-6C1E-4422-80E8-34B0092FBF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626546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C8B53C-3084-4BC0-A80E-DB41C04C6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14-Jun-24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76BFDE-DC70-4A6E-90B8-337FC4725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C3578F-39AE-4F6F-9614-32EF672E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209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2A8A8-ECDA-4018-ABB4-CC22892BE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90AE7C-51AF-4F0E-B5A3-8C7E1026C2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F28C09-A717-49AB-B60E-433BC4692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14-Jun-24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11A47A-6E5A-4754-8B43-9CE556160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ACA1EB-7AC7-4F86-90C0-AA980D887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01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95957-C46F-4F17-BC8C-6507E676E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65760"/>
            <a:ext cx="10515600" cy="382786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D9661B-6633-4C8B-8B9C-E514DF851D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443817"/>
            <a:ext cx="10515600" cy="164583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6274BF-C1CD-4709-B0A0-E9407DBEA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14-Jun-24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9ADB94-0A5B-4B56-B0B1-1FF5580A4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CA668A-35AE-4CDF-AC4C-2BEEA9EE8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942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7F1FD-0E96-4963-9F09-92861572B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79E5F0-B650-4AFF-B90E-23B378684D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40876"/>
            <a:ext cx="5181600" cy="423608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D1747B-302D-476E-8F4F-E4B114C662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40876"/>
            <a:ext cx="5181600" cy="42360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40577D-22F7-4958-BB3D-6C9265EA1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14-Jun-24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EC5B46-A8FB-4683-9618-3F6E07383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7887BD-93E9-4181-9D7F-940C3E173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229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63D79-FA27-4567-9032-AF722733E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77C1BF-703F-4992-BB0C-EB1E579C7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51823"/>
            <a:ext cx="5157787" cy="823912"/>
          </a:xfrm>
        </p:spPr>
        <p:txBody>
          <a:bodyPr anchor="b"/>
          <a:lstStyle>
            <a:lvl1pPr marL="0" indent="0">
              <a:buNone/>
              <a:defRPr lang="en-US" sz="2400" b="0" i="1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B2FCE1-6DC0-43B5-8016-89FD4AF5AB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54741"/>
            <a:ext cx="5157787" cy="32349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2FED7A-67D0-43CC-889A-25F8849647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51823"/>
            <a:ext cx="5183188" cy="823912"/>
          </a:xfrm>
        </p:spPr>
        <p:txBody>
          <a:bodyPr anchor="b"/>
          <a:lstStyle>
            <a:lvl1pPr marL="0" indent="0">
              <a:buNone/>
              <a:defRPr lang="en-US" sz="2400" b="0" i="1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31C176-48F2-44EC-B3A2-A144403D57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54741"/>
            <a:ext cx="5183188" cy="32349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9187B8-AC48-4FE7-8658-8A31E3731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14-Jun-24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CAB465-E22E-45DC-89C9-406121BCE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F9D1CF-F964-4405-8677-5F9E2A028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807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A3453-DD0F-41C0-8F4A-5DC343F5E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4E6313-506F-4456-B3D9-D9655538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14-Jun-24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F26068-7707-41EC-93EF-A24CAF8FF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9C8A3C-8C01-4039-B47B-57D849758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654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892633-8C77-419D-B24D-2B3D44DBA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14-Jun-24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149D59-0A88-4A14-A740-4CCD9B526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A3DEF9-802F-444E-92D2-397862EEA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105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23C20-3881-4F15-94F7-9D7B9F9E3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343400" cy="2971800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5400" kern="1200" dirty="0">
                <a:gradFill>
                  <a:gsLst>
                    <a:gs pos="100000">
                      <a:schemeClr val="tx2"/>
                    </a:gs>
                    <a:gs pos="0">
                      <a:schemeClr val="accent1"/>
                    </a:gs>
                  </a:gsLst>
                  <a:lin ang="0" scaled="1"/>
                </a:gradFill>
                <a:latin typeface="Aharoni" panose="02010803020104030203" pitchFamily="2" charset="-79"/>
                <a:ea typeface="+mn-ea"/>
                <a:cs typeface="Angsana New" panose="02020603050405020304" pitchFamily="18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8F40F-6C2A-48EC-8F16-DA179A1DA3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4638" y="457201"/>
            <a:ext cx="5800749" cy="54038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736B7E-D33D-48C7-97AC-5C0D9874FE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657600"/>
            <a:ext cx="4343400" cy="2211387"/>
          </a:xfrm>
        </p:spPr>
        <p:txBody>
          <a:bodyPr>
            <a:normAutofit/>
          </a:bodyPr>
          <a:lstStyle>
            <a:lvl1pPr marL="0" indent="0">
              <a:buNone/>
              <a:defRPr lang="en-US" sz="2400" i="1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149BC5-FF58-463A-B4FA-F0F912F12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14-Jun-24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7072D7-4A2A-407F-A084-6AE8DD001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D4C41C-C368-475C-BDC1-DC5B29C78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305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F67B0-865B-44ED-9DFE-36C73B0C8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343400" cy="2971800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5400" kern="1200" dirty="0">
                <a:gradFill>
                  <a:gsLst>
                    <a:gs pos="100000">
                      <a:schemeClr val="tx2"/>
                    </a:gs>
                    <a:gs pos="0">
                      <a:schemeClr val="accent1"/>
                    </a:gs>
                  </a:gsLst>
                  <a:lin ang="0" scaled="1"/>
                </a:gradFill>
                <a:latin typeface="Aharoni" panose="02010803020104030203" pitchFamily="2" charset="-79"/>
                <a:ea typeface="+mn-ea"/>
                <a:cs typeface="Angsana New" panose="02020603050405020304" pitchFamily="18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3C5CF7-138A-437C-9E0A-FF41799703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61462" y="457201"/>
            <a:ext cx="5793925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117822-7770-4117-96A2-8D2FF0A010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664424"/>
            <a:ext cx="4343400" cy="2204564"/>
          </a:xfrm>
        </p:spPr>
        <p:txBody>
          <a:bodyPr>
            <a:normAutofit/>
          </a:bodyPr>
          <a:lstStyle>
            <a:lvl1pPr marL="0" indent="0">
              <a:buNone/>
              <a:defRPr lang="en-US" sz="2400" i="1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295030-39C7-4814-A766-1A3E094EB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14-Jun-24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1F02CD-DC87-47B6-96C4-F6470B1D8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CFF531-02C2-4C1D-A692-704037806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605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6818BD-D734-48A1-8CC0-609D11E55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9D215A-D2A1-4903-A905-F8B06EF41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40875"/>
            <a:ext cx="10515600" cy="4236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42B88A-7A1D-4AA1-8536-28DC13DBA5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766A6-3C10-4AB8-86A1-BB1F0CDA7EFE}" type="datetimeFigureOut">
              <a:rPr lang="en-US" smtClean="0"/>
              <a:pPr/>
              <a:t>14-Jun-24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7FE925-0C4B-4BAE-9799-3A9D46D920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ADAD54-E5C5-4D48-8592-BB22F0A851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60201-1C40-4B39-813D-5CD9493BAEED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506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en-US" sz="5400" kern="1200" smtClean="0">
          <a:gradFill>
            <a:gsLst>
              <a:gs pos="100000">
                <a:schemeClr val="tx2"/>
              </a:gs>
              <a:gs pos="0">
                <a:schemeClr val="accent1"/>
              </a:gs>
            </a:gsLst>
            <a:lin ang="0" scaled="1"/>
          </a:gradFill>
          <a:latin typeface="Aharoni" panose="02010803020104030203" pitchFamily="2" charset="-79"/>
          <a:ea typeface="+mn-ea"/>
          <a:cs typeface="Angsana New" panose="02020603050405020304" pitchFamily="18" charset="-34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DA9B06D8-F0B8-433D-814C-0A14E9E87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2F2CB89-4949-7F5F-C604-DDF06E2315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4164307"/>
            <a:ext cx="3739624" cy="2007894"/>
          </a:xfrm>
        </p:spPr>
        <p:txBody>
          <a:bodyPr>
            <a:normAutofit/>
          </a:bodyPr>
          <a:lstStyle/>
          <a:p>
            <a:r>
              <a:rPr lang="en-US"/>
              <a:t>Pier Giorgio Ardeni</a:t>
            </a:r>
            <a:endParaRPr lang="it-IT"/>
          </a:p>
        </p:txBody>
      </p:sp>
      <p:pic>
        <p:nvPicPr>
          <p:cNvPr id="4" name="Picture 3" descr="Matite colorate all'interno di un astuccio su un tavolo di legno">
            <a:extLst>
              <a:ext uri="{FF2B5EF4-FFF2-40B4-BE49-F238E27FC236}">
                <a16:creationId xmlns:a16="http://schemas.microsoft.com/office/drawing/2014/main" id="{A6C6F0D0-EFFF-72F4-CD08-8D8E965173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238" r="10237" b="-1"/>
          <a:stretch/>
        </p:blipFill>
        <p:spPr>
          <a:xfrm>
            <a:off x="4839915" y="596644"/>
            <a:ext cx="6748854" cy="5664712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1EB030C0-7117-668D-948F-07955CDFAB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1" y="1182313"/>
            <a:ext cx="7245794" cy="2504408"/>
          </a:xfrm>
        </p:spPr>
        <p:txBody>
          <a:bodyPr anchor="ctr">
            <a:normAutofit/>
          </a:bodyPr>
          <a:lstStyle/>
          <a:p>
            <a:r>
              <a:rPr lang="it-IT" dirty="0"/>
              <a:t>La trappola dell’efficienza</a:t>
            </a:r>
          </a:p>
        </p:txBody>
      </p:sp>
    </p:spTree>
    <p:extLst>
      <p:ext uri="{BB962C8B-B14F-4D97-AF65-F5344CB8AC3E}">
        <p14:creationId xmlns:p14="http://schemas.microsoft.com/office/powerpoint/2010/main" val="22887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691803-05D6-BAD5-8CA8-8C5AE6117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3369"/>
          </a:xfrm>
        </p:spPr>
        <p:txBody>
          <a:bodyPr>
            <a:noAutofit/>
          </a:bodyPr>
          <a:lstStyle/>
          <a:p>
            <a:r>
              <a:rPr lang="it-IT" sz="3200" dirty="0"/>
              <a:t>Crescita e natura: si può avere la prima senza depauperare irrimediabilmente la seconda?</a:t>
            </a:r>
            <a:endParaRPr lang="it-IT" sz="4800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659C4BC-E09F-7EC1-AEB7-02B11B52ACF5}"/>
              </a:ext>
            </a:extLst>
          </p:cNvPr>
          <p:cNvSpPr txBox="1"/>
          <p:nvPr/>
        </p:nvSpPr>
        <p:spPr>
          <a:xfrm>
            <a:off x="838199" y="1739153"/>
            <a:ext cx="107083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masis MT Pro" panose="02040504050005020304" pitchFamily="18" charset="0"/>
              </a:rPr>
              <a:t>«Il cambiamento climatico è il fallimento del mercato più grande e più ampio mai visto, presentando una sfida unica per l’economia; possono esserci piccoli cambiamenti che passano in qualche modo inosservati, come se fossero assorbiti dal sistema. Questo fino a che, improvvisamente, un cambiamento altrettanto piccolo provoca una catastrofe». (N. Stern)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masis MT Pro" panose="02040504050005020304" pitchFamily="18" charset="0"/>
              </a:rPr>
              <a:t>Il capitalismo ha bisogno di sempre più risorse, che vengono estratte distruggendo la natura e gli ecosistemi.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masis MT Pro" panose="02040504050005020304" pitchFamily="18" charset="0"/>
              </a:rPr>
              <a:t>Combustibili fossili, riscaldamento globale: la soluzione non può essere solo  «tecnologica»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masis MT Pro" panose="02040504050005020304" pitchFamily="18" charset="0"/>
              </a:rPr>
              <a:t>Crescita economica e sviluppo: può questo essere «sostenibile»?</a:t>
            </a:r>
          </a:p>
        </p:txBody>
      </p:sp>
    </p:spTree>
    <p:extLst>
      <p:ext uri="{BB962C8B-B14F-4D97-AF65-F5344CB8AC3E}">
        <p14:creationId xmlns:p14="http://schemas.microsoft.com/office/powerpoint/2010/main" val="3016123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691803-05D6-BAD5-8CA8-8C5AE6117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3369"/>
          </a:xfrm>
        </p:spPr>
        <p:txBody>
          <a:bodyPr>
            <a:noAutofit/>
          </a:bodyPr>
          <a:lstStyle/>
          <a:p>
            <a:r>
              <a:rPr lang="it-IT" sz="3200" dirty="0"/>
              <a:t>Vie di fuga</a:t>
            </a:r>
            <a:endParaRPr lang="it-IT" sz="4800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659C4BC-E09F-7EC1-AEB7-02B11B52ACF5}"/>
              </a:ext>
            </a:extLst>
          </p:cNvPr>
          <p:cNvSpPr txBox="1"/>
          <p:nvPr/>
        </p:nvSpPr>
        <p:spPr>
          <a:xfrm>
            <a:off x="838199" y="1739153"/>
            <a:ext cx="10708341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masis MT Pro" panose="02040504050005020304" pitchFamily="18" charset="0"/>
              </a:rPr>
              <a:t>La de-carbonizzazione dell’economia non sarà da sola sufficiente a farci superare la crisi climatica, se non modifichiamo i modi di consumo, di produzione agricola, di allevamento del bestiame, di urbanizzazione e di trasporto – gli «stili di vita»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masis MT Pro" panose="02040504050005020304" pitchFamily="18" charset="0"/>
              </a:rPr>
              <a:t>Adottare tecnologie rispettose della natura, della biodiversità e degli ecosistemi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masis MT Pro" panose="02040504050005020304" pitchFamily="18" charset="0"/>
              </a:rPr>
              <a:t>Tornare ad intervenire sulla distribuzione del reddito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masis MT Pro" panose="02040504050005020304" pitchFamily="18" charset="0"/>
              </a:rPr>
              <a:t>Superare il capitalismo?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400" dirty="0">
              <a:latin typeface="Amasis MT Pro" panose="02040504050005020304" pitchFamily="18" charset="0"/>
            </a:endParaRPr>
          </a:p>
          <a:p>
            <a:pPr algn="ctr"/>
            <a:r>
              <a:rPr lang="it-IT" sz="3200" dirty="0">
                <a:solidFill>
                  <a:srgbClr val="0070C0"/>
                </a:solidFill>
                <a:latin typeface="Amasis MT Pro" panose="02040504050005020304" pitchFamily="18" charset="0"/>
              </a:rPr>
              <a:t>Grazie per l’attenzione</a:t>
            </a:r>
            <a:endParaRPr lang="it-IT" sz="2400" dirty="0">
              <a:solidFill>
                <a:srgbClr val="0070C0"/>
              </a:solidFill>
              <a:latin typeface="Amasis MT Pro" panose="020405040500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756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DA9B06D8-F0B8-433D-814C-0A14E9E87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2F2CB89-4949-7F5F-C604-DDF06E2315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4164307"/>
            <a:ext cx="3739624" cy="2007894"/>
          </a:xfrm>
        </p:spPr>
        <p:txBody>
          <a:bodyPr>
            <a:normAutofit/>
          </a:bodyPr>
          <a:lstStyle/>
          <a:p>
            <a:r>
              <a:rPr lang="en-US"/>
              <a:t>Pier Giorgio Ardeni</a:t>
            </a:r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EB030C0-7117-668D-948F-07955CDFAB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1" y="1182313"/>
            <a:ext cx="7245794" cy="2504408"/>
          </a:xfrm>
        </p:spPr>
        <p:txBody>
          <a:bodyPr anchor="ctr">
            <a:normAutofit/>
          </a:bodyPr>
          <a:lstStyle/>
          <a:p>
            <a:r>
              <a:rPr lang="it-IT" dirty="0"/>
              <a:t>La trappola dell’efficienza</a:t>
            </a:r>
          </a:p>
        </p:txBody>
      </p:sp>
      <p:pic>
        <p:nvPicPr>
          <p:cNvPr id="8" name="Immagine 7" descr="Immagine che contiene testo, schermata, design, illustrazione&#10;&#10;Descrizione generata automaticamente">
            <a:extLst>
              <a:ext uri="{FF2B5EF4-FFF2-40B4-BE49-F238E27FC236}">
                <a16:creationId xmlns:a16="http://schemas.microsoft.com/office/drawing/2014/main" id="{1D5D6963-2017-66BD-9A3F-81392C5A40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5368" y="0"/>
            <a:ext cx="50055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885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691803-05D6-BAD5-8CA8-8C5AE6117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8569"/>
          </a:xfrm>
        </p:spPr>
        <p:txBody>
          <a:bodyPr>
            <a:normAutofit/>
          </a:bodyPr>
          <a:lstStyle/>
          <a:p>
            <a:r>
              <a:rPr lang="it-IT" sz="4000" dirty="0"/>
              <a:t>La trappola dell’efficienza</a:t>
            </a: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659C4BC-E09F-7EC1-AEB7-02B11B52ACF5}"/>
              </a:ext>
            </a:extLst>
          </p:cNvPr>
          <p:cNvSpPr txBox="1"/>
          <p:nvPr/>
        </p:nvSpPr>
        <p:spPr>
          <a:xfrm>
            <a:off x="838200" y="1739153"/>
            <a:ext cx="103856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latin typeface="Amasis MT Pro" panose="02040504050005020304" pitchFamily="18" charset="0"/>
              </a:rPr>
              <a:t>Com’è organizzato il libro:</a:t>
            </a:r>
          </a:p>
          <a:p>
            <a:pPr marL="457200" indent="-457200">
              <a:buAutoNum type="arabicPeriod"/>
            </a:pPr>
            <a:r>
              <a:rPr lang="it-IT" sz="2400" dirty="0">
                <a:latin typeface="Amasis MT Pro" panose="02040504050005020304" pitchFamily="18" charset="0"/>
              </a:rPr>
              <a:t>Perché l’attuale sistema economico deve cambiare: crescita, benessere e uso delle risorse;</a:t>
            </a:r>
          </a:p>
          <a:p>
            <a:pPr marL="457200" indent="-457200">
              <a:buAutoNum type="arabicPeriod"/>
            </a:pPr>
            <a:r>
              <a:rPr lang="it-IT" sz="2400" dirty="0">
                <a:latin typeface="Amasis MT Pro" panose="02040504050005020304" pitchFamily="18" charset="0"/>
              </a:rPr>
              <a:t>Misurare l’economia per comprenderla: </a:t>
            </a:r>
            <a:r>
              <a:rPr lang="it-IT" sz="2400" dirty="0">
                <a:solidFill>
                  <a:srgbClr val="0070C0"/>
                </a:solidFill>
                <a:latin typeface="Amasis MT Pro" panose="02040504050005020304" pitchFamily="18" charset="0"/>
              </a:rPr>
              <a:t>c’era una volta il Pil</a:t>
            </a:r>
            <a:r>
              <a:rPr lang="it-IT" sz="2400" dirty="0">
                <a:latin typeface="Amasis MT Pro" panose="02040504050005020304" pitchFamily="18" charset="0"/>
              </a:rPr>
              <a:t>;</a:t>
            </a:r>
          </a:p>
          <a:p>
            <a:pPr marL="457200" indent="-457200">
              <a:buAutoNum type="arabicPeriod"/>
            </a:pPr>
            <a:r>
              <a:rPr lang="it-IT" sz="2400" dirty="0">
                <a:latin typeface="Amasis MT Pro" panose="02040504050005020304" pitchFamily="18" charset="0"/>
              </a:rPr>
              <a:t>Crescita, fluttuazioni e crisi, o dell’</a:t>
            </a:r>
            <a:r>
              <a:rPr lang="it-IT" sz="2400" dirty="0">
                <a:solidFill>
                  <a:srgbClr val="0070C0"/>
                </a:solidFill>
                <a:latin typeface="Amasis MT Pro" panose="02040504050005020304" pitchFamily="18" charset="0"/>
              </a:rPr>
              <a:t>instabilità cronica </a:t>
            </a:r>
            <a:r>
              <a:rPr lang="it-IT" sz="2400" dirty="0">
                <a:latin typeface="Amasis MT Pro" panose="02040504050005020304" pitchFamily="18" charset="0"/>
              </a:rPr>
              <a:t>del capitalismo;</a:t>
            </a:r>
          </a:p>
          <a:p>
            <a:pPr marL="457200" indent="-457200">
              <a:buAutoNum type="arabicPeriod"/>
            </a:pPr>
            <a:r>
              <a:rPr lang="it-IT" sz="2400" dirty="0">
                <a:latin typeface="Amasis MT Pro" panose="02040504050005020304" pitchFamily="18" charset="0"/>
              </a:rPr>
              <a:t>Crescita e </a:t>
            </a:r>
            <a:r>
              <a:rPr lang="it-IT" sz="2400" dirty="0">
                <a:solidFill>
                  <a:srgbClr val="0070C0"/>
                </a:solidFill>
                <a:latin typeface="Amasis MT Pro" panose="02040504050005020304" pitchFamily="18" charset="0"/>
              </a:rPr>
              <a:t>disuguaglianze</a:t>
            </a:r>
            <a:r>
              <a:rPr lang="it-IT" sz="2400" dirty="0">
                <a:latin typeface="Amasis MT Pro" panose="02040504050005020304" pitchFamily="18" charset="0"/>
              </a:rPr>
              <a:t>: si può avere la prima senza che aumentino le seconde?</a:t>
            </a:r>
          </a:p>
          <a:p>
            <a:pPr marL="457200" indent="-457200">
              <a:buAutoNum type="arabicPeriod"/>
            </a:pPr>
            <a:r>
              <a:rPr lang="it-IT" sz="2400" dirty="0">
                <a:latin typeface="Amasis MT Pro" panose="02040504050005020304" pitchFamily="18" charset="0"/>
              </a:rPr>
              <a:t>Crescita e </a:t>
            </a:r>
            <a:r>
              <a:rPr lang="it-IT" sz="2400" dirty="0">
                <a:solidFill>
                  <a:srgbClr val="0070C0"/>
                </a:solidFill>
                <a:latin typeface="Amasis MT Pro" panose="02040504050005020304" pitchFamily="18" charset="0"/>
              </a:rPr>
              <a:t>natura</a:t>
            </a:r>
            <a:r>
              <a:rPr lang="it-IT" sz="2400" dirty="0">
                <a:latin typeface="Amasis MT Pro" panose="02040504050005020304" pitchFamily="18" charset="0"/>
              </a:rPr>
              <a:t>: si può avere la prima senza distruggere irrimediabilmente la seconda?</a:t>
            </a:r>
          </a:p>
          <a:p>
            <a:pPr marL="457200" indent="-457200">
              <a:buAutoNum type="arabicPeriod"/>
            </a:pPr>
            <a:r>
              <a:rPr lang="it-IT" sz="2400" dirty="0">
                <a:latin typeface="Amasis MT Pro" panose="02040504050005020304" pitchFamily="18" charset="0"/>
              </a:rPr>
              <a:t>Vie di fuga.</a:t>
            </a:r>
          </a:p>
        </p:txBody>
      </p:sp>
    </p:spTree>
    <p:extLst>
      <p:ext uri="{BB962C8B-B14F-4D97-AF65-F5344CB8AC3E}">
        <p14:creationId xmlns:p14="http://schemas.microsoft.com/office/powerpoint/2010/main" val="3248679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691803-05D6-BAD5-8CA8-8C5AE6117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8569"/>
          </a:xfrm>
        </p:spPr>
        <p:txBody>
          <a:bodyPr>
            <a:normAutofit/>
          </a:bodyPr>
          <a:lstStyle/>
          <a:p>
            <a:r>
              <a:rPr lang="it-IT" sz="4000" dirty="0"/>
              <a:t>Premessa</a:t>
            </a: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659C4BC-E09F-7EC1-AEB7-02B11B52ACF5}"/>
              </a:ext>
            </a:extLst>
          </p:cNvPr>
          <p:cNvSpPr txBox="1"/>
          <p:nvPr/>
        </p:nvSpPr>
        <p:spPr>
          <a:xfrm>
            <a:off x="838199" y="1739153"/>
            <a:ext cx="1070834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masis MT Pro" panose="02040504050005020304" pitchFamily="18" charset="0"/>
              </a:rPr>
              <a:t>Il capitalismo è un sistema economico affermatosi negli ultimi due secoli e mezzo in questa parte del mondo. Un sistema che per consolidarsi ha plasmato la società e la politica, dando luogo a un ordine sociale.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rgbClr val="0070C0"/>
                </a:solidFill>
                <a:latin typeface="Amasis MT Pro" panose="02040504050005020304" pitchFamily="18" charset="0"/>
              </a:rPr>
              <a:t>Crescita</a:t>
            </a:r>
            <a:r>
              <a:rPr lang="it-IT" sz="2400" dirty="0">
                <a:latin typeface="Amasis MT Pro" panose="02040504050005020304" pitchFamily="18" charset="0"/>
              </a:rPr>
              <a:t> (un aumento quantitativo del reddito dovuto all’aumento dei fattori produttivi, capitale e lavoro);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rgbClr val="0070C0"/>
                </a:solidFill>
                <a:latin typeface="Amasis MT Pro" panose="02040504050005020304" pitchFamily="18" charset="0"/>
              </a:rPr>
              <a:t>Sviluppo</a:t>
            </a:r>
            <a:r>
              <a:rPr lang="it-IT" sz="2400" dirty="0">
                <a:latin typeface="Amasis MT Pro" panose="02040504050005020304" pitchFamily="18" charset="0"/>
              </a:rPr>
              <a:t> (un aumento quantitativo del reddito in presenza di innovazioni che consentono di ottenne più prodotto a parità di fattori di produzione impiegati);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rgbClr val="0070C0"/>
                </a:solidFill>
                <a:latin typeface="Amasis MT Pro" panose="02040504050005020304" pitchFamily="18" charset="0"/>
              </a:rPr>
              <a:t>Benessere</a:t>
            </a:r>
            <a:r>
              <a:rPr lang="it-IT" sz="2400" dirty="0">
                <a:latin typeface="Amasis MT Pro" panose="02040504050005020304" pitchFamily="18" charset="0"/>
              </a:rPr>
              <a:t> (relativo alle condizioni – multidimensionali – della vita).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masis MT Pro" panose="02040504050005020304" pitchFamily="18" charset="0"/>
              </a:rPr>
              <a:t>Cambiamento tecnologico - è solo un primo passo per passare a un uso più oculato delle risorse </a:t>
            </a:r>
            <a:r>
              <a:rPr lang="it-IT" sz="2400" i="1" dirty="0">
                <a:latin typeface="Amasis MT Pro" panose="02040504050005020304" pitchFamily="18" charset="0"/>
              </a:rPr>
              <a:t>scarse</a:t>
            </a:r>
            <a:r>
              <a:rPr lang="it-IT" sz="2400" dirty="0">
                <a:latin typeface="Amasis MT Pro" panose="02040504050005020304" pitchFamily="18" charset="0"/>
              </a:rPr>
              <a:t>, visto che il capitalismo è basato sulla nozione che si debba produrre sempre di più: senza crescita non c’è profitto, che è l’incentivo a produrre.</a:t>
            </a:r>
          </a:p>
        </p:txBody>
      </p:sp>
    </p:spTree>
    <p:extLst>
      <p:ext uri="{BB962C8B-B14F-4D97-AF65-F5344CB8AC3E}">
        <p14:creationId xmlns:p14="http://schemas.microsoft.com/office/powerpoint/2010/main" val="2639989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691803-05D6-BAD5-8CA8-8C5AE6117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3369"/>
          </a:xfrm>
        </p:spPr>
        <p:txBody>
          <a:bodyPr>
            <a:noAutofit/>
          </a:bodyPr>
          <a:lstStyle/>
          <a:p>
            <a:r>
              <a:rPr lang="it-IT" sz="3200" dirty="0"/>
              <a:t>Perché l’attuale sistema economico deve cambiare: crescita, benessere e uso delle risorse</a:t>
            </a:r>
            <a:endParaRPr lang="it-IT" sz="4800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659C4BC-E09F-7EC1-AEB7-02B11B52ACF5}"/>
              </a:ext>
            </a:extLst>
          </p:cNvPr>
          <p:cNvSpPr txBox="1"/>
          <p:nvPr/>
        </p:nvSpPr>
        <p:spPr>
          <a:xfrm>
            <a:off x="838199" y="1739153"/>
            <a:ext cx="1070834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latin typeface="Amasis MT Pro" panose="02040504050005020304" pitchFamily="18" charset="0"/>
              </a:rPr>
              <a:t>In questo capitolo si ripercorre la storia del capitalismo e delle sue contraddizioni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masis MT Pro" panose="02040504050005020304" pitchFamily="18" charset="0"/>
              </a:rPr>
              <a:t>All’inizio, i nuovi macchinari nascono allo scopo di meccanizzare processi di lavorazione già in uso – come il telaio – dando luogo, allo stesso tempo, a nuovi processi o usi.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masis MT Pro" panose="02040504050005020304" pitchFamily="18" charset="0"/>
              </a:rPr>
              <a:t>L’industrializzazione capitalistica ha sempre bisogno di due «motori»: quello della </a:t>
            </a:r>
            <a:r>
              <a:rPr lang="it-IT" sz="2400" dirty="0">
                <a:solidFill>
                  <a:srgbClr val="0070C0"/>
                </a:solidFill>
                <a:latin typeface="Amasis MT Pro" panose="02040504050005020304" pitchFamily="18" charset="0"/>
              </a:rPr>
              <a:t>domanda</a:t>
            </a:r>
            <a:r>
              <a:rPr lang="it-IT" sz="2400" dirty="0">
                <a:latin typeface="Amasis MT Pro" panose="02040504050005020304" pitchFamily="18" charset="0"/>
              </a:rPr>
              <a:t> e quello delle </a:t>
            </a:r>
            <a:r>
              <a:rPr lang="it-IT" sz="2400" dirty="0">
                <a:solidFill>
                  <a:srgbClr val="0070C0"/>
                </a:solidFill>
                <a:latin typeface="Amasis MT Pro" panose="02040504050005020304" pitchFamily="18" charset="0"/>
              </a:rPr>
              <a:t>risorse</a:t>
            </a:r>
            <a:r>
              <a:rPr lang="it-IT" sz="2400" dirty="0">
                <a:latin typeface="Amasis MT Pro" panose="02040504050005020304" pitchFamily="18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masis MT Pro" panose="02040504050005020304" pitchFamily="18" charset="0"/>
              </a:rPr>
              <a:t>In questo, il progresso tecnologico il </a:t>
            </a:r>
            <a:r>
              <a:rPr lang="it-IT" sz="2400" dirty="0">
                <a:solidFill>
                  <a:srgbClr val="0070C0"/>
                </a:solidFill>
                <a:latin typeface="Amasis MT Pro" panose="02040504050005020304" pitchFamily="18" charset="0"/>
              </a:rPr>
              <a:t>volano</a:t>
            </a:r>
            <a:r>
              <a:rPr lang="it-IT" sz="2400" dirty="0">
                <a:latin typeface="Amasis MT Pro" panose="02040504050005020304" pitchFamily="18" charset="0"/>
              </a:rPr>
              <a:t> dello sviluppo. Esso consente di produrre maggiori quantità a parità di lavoro utilizzato, ma dà luogo anche alla comparsa di nuovi prodotti e tipologie di prodotti, quindi allargano la gamma dell’offerta, consentendo alla domanda di aumentare. È così che si ha la crescita economica, ovvero l’espansione continuativa di offerta e domanda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masis MT Pro" panose="02040504050005020304" pitchFamily="18" charset="0"/>
              </a:rPr>
              <a:t>Il meccanismo della crescita (espansione) è il «motore» del capitalismo	</a:t>
            </a:r>
          </a:p>
        </p:txBody>
      </p:sp>
    </p:spTree>
    <p:extLst>
      <p:ext uri="{BB962C8B-B14F-4D97-AF65-F5344CB8AC3E}">
        <p14:creationId xmlns:p14="http://schemas.microsoft.com/office/powerpoint/2010/main" val="195723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691803-05D6-BAD5-8CA8-8C5AE6117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3369"/>
          </a:xfrm>
        </p:spPr>
        <p:txBody>
          <a:bodyPr>
            <a:noAutofit/>
          </a:bodyPr>
          <a:lstStyle/>
          <a:p>
            <a:r>
              <a:rPr lang="it-IT" sz="3200" dirty="0"/>
              <a:t>Perché l’attuale sistema economico deve cambiare: crescita, benessere e uso delle risorse</a:t>
            </a:r>
            <a:endParaRPr lang="it-IT" sz="4800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659C4BC-E09F-7EC1-AEB7-02B11B52ACF5}"/>
              </a:ext>
            </a:extLst>
          </p:cNvPr>
          <p:cNvSpPr txBox="1"/>
          <p:nvPr/>
        </p:nvSpPr>
        <p:spPr>
          <a:xfrm>
            <a:off x="838199" y="1739153"/>
            <a:ext cx="1070834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masis MT Pro" panose="02040504050005020304" pitchFamily="18" charset="0"/>
              </a:rPr>
              <a:t>Un vincolo è che le risorse primarie utilizzate non sono </a:t>
            </a:r>
            <a:r>
              <a:rPr lang="it-IT" sz="2400" dirty="0">
                <a:solidFill>
                  <a:srgbClr val="0070C0"/>
                </a:solidFill>
                <a:latin typeface="Amasis MT Pro" panose="02040504050005020304" pitchFamily="18" charset="0"/>
              </a:rPr>
              <a:t>riproducibili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masis MT Pro" panose="02040504050005020304" pitchFamily="18" charset="0"/>
              </a:rPr>
              <a:t>La rivoluzione industriale grazie alla disponibilità di capitali dà luogo allo sviluppo di un’industria nel senso moderno, attraendo manodopera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masis MT Pro" panose="02040504050005020304" pitchFamily="18" charset="0"/>
              </a:rPr>
              <a:t>Da subito ci si trova di fronte a una </a:t>
            </a:r>
            <a:r>
              <a:rPr lang="it-IT" sz="2400" dirty="0">
                <a:solidFill>
                  <a:srgbClr val="0070C0"/>
                </a:solidFill>
                <a:latin typeface="Amasis MT Pro" panose="02040504050005020304" pitchFamily="18" charset="0"/>
              </a:rPr>
              <a:t>biforcazione</a:t>
            </a:r>
            <a:r>
              <a:rPr lang="it-IT" sz="2400" dirty="0">
                <a:latin typeface="Amasis MT Pro" panose="02040504050005020304" pitchFamily="18" charset="0"/>
              </a:rPr>
              <a:t>: continuare a espandere la produzione e il consumo di risorse (scarse), o cercare un’altra strada che con meno risorse ottiene gli stessi o migliori risultati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masis MT Pro" panose="02040504050005020304" pitchFamily="18" charset="0"/>
              </a:rPr>
              <a:t>Lo Stato, in questo processo, “cresce” all’espandersi dell’economia. Si allarga la base imponibile fiscale, si ampliano le sue funzioni, sia quelle di supporto e stimolo alle attività economiche, sia quelle per la popolazione nel suo insieme.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masis MT Pro" panose="02040504050005020304" pitchFamily="18" charset="0"/>
              </a:rPr>
              <a:t>Tuttavia, oggi: lo </a:t>
            </a:r>
            <a:r>
              <a:rPr lang="it-IT" sz="2400" dirty="0">
                <a:solidFill>
                  <a:srgbClr val="0070C0"/>
                </a:solidFill>
                <a:latin typeface="Amasis MT Pro" panose="02040504050005020304" pitchFamily="18" charset="0"/>
              </a:rPr>
              <a:t>sfruttamento delle risorse</a:t>
            </a:r>
            <a:r>
              <a:rPr lang="it-IT" sz="2400" dirty="0">
                <a:latin typeface="Amasis MT Pro" panose="02040504050005020304" pitchFamily="18" charset="0"/>
              </a:rPr>
              <a:t>, il </a:t>
            </a:r>
            <a:r>
              <a:rPr lang="it-IT" sz="2400" dirty="0">
                <a:solidFill>
                  <a:srgbClr val="0070C0"/>
                </a:solidFill>
                <a:latin typeface="Amasis MT Pro" panose="02040504050005020304" pitchFamily="18" charset="0"/>
              </a:rPr>
              <a:t>degrado ambientale</a:t>
            </a:r>
            <a:r>
              <a:rPr lang="it-IT" sz="2400" dirty="0">
                <a:latin typeface="Amasis MT Pro" panose="02040504050005020304" pitchFamily="18" charset="0"/>
              </a:rPr>
              <a:t> e il </a:t>
            </a:r>
            <a:r>
              <a:rPr lang="it-IT" sz="2400" dirty="0">
                <a:solidFill>
                  <a:srgbClr val="0070C0"/>
                </a:solidFill>
                <a:latin typeface="Amasis MT Pro" panose="02040504050005020304" pitchFamily="18" charset="0"/>
              </a:rPr>
              <a:t>riscaldamento globale</a:t>
            </a:r>
            <a:r>
              <a:rPr lang="it-IT" sz="2400" dirty="0">
                <a:latin typeface="Amasis MT Pro" panose="02040504050005020304" pitchFamily="18" charset="0"/>
              </a:rPr>
              <a:t> richiedono un’attenzione che mette in discussione il meccanismo che ha reso possibile lo sviluppo attuale. </a:t>
            </a:r>
          </a:p>
        </p:txBody>
      </p:sp>
    </p:spTree>
    <p:extLst>
      <p:ext uri="{BB962C8B-B14F-4D97-AF65-F5344CB8AC3E}">
        <p14:creationId xmlns:p14="http://schemas.microsoft.com/office/powerpoint/2010/main" val="538179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691803-05D6-BAD5-8CA8-8C5AE6117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3369"/>
          </a:xfrm>
        </p:spPr>
        <p:txBody>
          <a:bodyPr>
            <a:noAutofit/>
          </a:bodyPr>
          <a:lstStyle/>
          <a:p>
            <a:r>
              <a:rPr lang="it-IT" sz="3200" dirty="0"/>
              <a:t>Misurare l’economia per comprenderla: c’era una volta il Pil</a:t>
            </a:r>
            <a:endParaRPr lang="it-IT" sz="4800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659C4BC-E09F-7EC1-AEB7-02B11B52ACF5}"/>
              </a:ext>
            </a:extLst>
          </p:cNvPr>
          <p:cNvSpPr txBox="1"/>
          <p:nvPr/>
        </p:nvSpPr>
        <p:spPr>
          <a:xfrm>
            <a:off x="838199" y="1739153"/>
            <a:ext cx="1070834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masis MT Pro" panose="02040504050005020304" pitchFamily="18" charset="0"/>
              </a:rPr>
              <a:t>Misurare l’economia è cosa complessa e ostica: ci sono problemi </a:t>
            </a:r>
            <a:r>
              <a:rPr lang="it-IT" sz="2400" dirty="0">
                <a:solidFill>
                  <a:srgbClr val="0070C0"/>
                </a:solidFill>
                <a:latin typeface="Amasis MT Pro" panose="02040504050005020304" pitchFamily="18" charset="0"/>
              </a:rPr>
              <a:t>teorici</a:t>
            </a:r>
            <a:r>
              <a:rPr lang="it-IT" sz="2400" dirty="0">
                <a:latin typeface="Amasis MT Pro" panose="02040504050005020304" pitchFamily="18" charset="0"/>
              </a:rPr>
              <a:t> e problemi </a:t>
            </a:r>
            <a:r>
              <a:rPr lang="it-IT" sz="2400" dirty="0">
                <a:solidFill>
                  <a:srgbClr val="0070C0"/>
                </a:solidFill>
                <a:latin typeface="Amasis MT Pro" panose="02040504050005020304" pitchFamily="18" charset="0"/>
              </a:rPr>
              <a:t>empirici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masis MT Pro" panose="02040504050005020304" pitchFamily="18" charset="0"/>
              </a:rPr>
              <a:t>La teoria: intensa matematizzazione, il ritratto “caricaturale” della psicologia umana; l’isolamento dalle altre scienze sociali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masis MT Pro" panose="02040504050005020304" pitchFamily="18" charset="0"/>
              </a:rPr>
              <a:t>I modelli di «equilibrio» sono irrealistici: un’idealizzazione fine a se stessa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masis MT Pro" panose="02040504050005020304" pitchFamily="18" charset="0"/>
              </a:rPr>
              <a:t>L’innovazione rende quella caratterizzazione teorica «inutile», perché (quasi) tutto cambia di continuo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masis MT Pro" panose="02040504050005020304" pitchFamily="18" charset="0"/>
              </a:rPr>
              <a:t>La misurazione: i «prodotti» cambiano di continuo, confrontarne la produzione nel tempo è problematico (difetto del PIL)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masis MT Pro" panose="02040504050005020304" pitchFamily="18" charset="0"/>
              </a:rPr>
              <a:t>Si dovrebbe andare «oltre il PIL» per misurare il </a:t>
            </a:r>
            <a:r>
              <a:rPr lang="it-IT" sz="2400" dirty="0">
                <a:solidFill>
                  <a:srgbClr val="0070C0"/>
                </a:solidFill>
                <a:latin typeface="Amasis MT Pro" panose="02040504050005020304" pitchFamily="18" charset="0"/>
              </a:rPr>
              <a:t>benessere</a:t>
            </a:r>
            <a:r>
              <a:rPr lang="it-IT" sz="2400" dirty="0">
                <a:latin typeface="Amasis MT Pro" panose="02040504050005020304" pitchFamily="18" charset="0"/>
              </a:rPr>
              <a:t>, che dovrebbe essere il fine ultimo dell’economia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masis MT Pro" panose="02040504050005020304" pitchFamily="18" charset="0"/>
              </a:rPr>
              <a:t>Il mercato – in cui ogni cosa ha valore se viene scambiata – non può essere l’unico criterio di misurazione: cos’è «buono»? Cosa ha «valore»?</a:t>
            </a:r>
          </a:p>
        </p:txBody>
      </p:sp>
    </p:spTree>
    <p:extLst>
      <p:ext uri="{BB962C8B-B14F-4D97-AF65-F5344CB8AC3E}">
        <p14:creationId xmlns:p14="http://schemas.microsoft.com/office/powerpoint/2010/main" val="4221084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691803-05D6-BAD5-8CA8-8C5AE6117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3369"/>
          </a:xfrm>
        </p:spPr>
        <p:txBody>
          <a:bodyPr>
            <a:noAutofit/>
          </a:bodyPr>
          <a:lstStyle/>
          <a:p>
            <a:r>
              <a:rPr lang="it-IT" sz="3200" dirty="0"/>
              <a:t>Crescita, fluttuazioni e crisi, o dell’instabilità cronica del capitalismo</a:t>
            </a:r>
            <a:endParaRPr lang="it-IT" sz="4800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659C4BC-E09F-7EC1-AEB7-02B11B52ACF5}"/>
              </a:ext>
            </a:extLst>
          </p:cNvPr>
          <p:cNvSpPr txBox="1"/>
          <p:nvPr/>
        </p:nvSpPr>
        <p:spPr>
          <a:xfrm>
            <a:off x="838199" y="1739153"/>
            <a:ext cx="1070834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latin typeface="Amasis MT Pro" panose="02040504050005020304" pitchFamily="18" charset="0"/>
              </a:rPr>
              <a:t>Breve storia del sistema capitalistico, ovvero dell’economia dei paesi industrializzati e del mondo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masis MT Pro" panose="02040504050005020304" pitchFamily="18" charset="0"/>
              </a:rPr>
              <a:t>Fasi dello sviluppo capitalistico: nascente, la </a:t>
            </a:r>
            <a:r>
              <a:rPr lang="it-IT" sz="2400" dirty="0" err="1">
                <a:latin typeface="Amasis MT Pro" panose="02040504050005020304" pitchFamily="18" charset="0"/>
              </a:rPr>
              <a:t>gilded</a:t>
            </a:r>
            <a:r>
              <a:rPr lang="it-IT" sz="2400" dirty="0">
                <a:latin typeface="Amasis MT Pro" panose="02040504050005020304" pitchFamily="18" charset="0"/>
              </a:rPr>
              <a:t> age del capitalismo «selvaggio», la grande fase instabile, «l’età dell’oro», la transizione, la globalizzazione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masis MT Pro" panose="02040504050005020304" pitchFamily="18" charset="0"/>
              </a:rPr>
              <a:t>In ogni fase, crisi finanziarie e reali – instabilità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rgbClr val="0070C0"/>
                </a:solidFill>
                <a:latin typeface="Amasis MT Pro" panose="02040504050005020304" pitchFamily="18" charset="0"/>
              </a:rPr>
              <a:t>L’instabilità</a:t>
            </a:r>
            <a:r>
              <a:rPr lang="it-IT" sz="2400" dirty="0">
                <a:latin typeface="Amasis MT Pro" panose="02040504050005020304" pitchFamily="18" charset="0"/>
              </a:rPr>
              <a:t> è generata anche da distruzione creatrice, dall’aumento dell’influenza della finanza, dalle tendenze oligopolistiche (concentrazione) e imperialistiche (controllo dei mercati e delle risorse)</a:t>
            </a:r>
          </a:p>
        </p:txBody>
      </p:sp>
    </p:spTree>
    <p:extLst>
      <p:ext uri="{BB962C8B-B14F-4D97-AF65-F5344CB8AC3E}">
        <p14:creationId xmlns:p14="http://schemas.microsoft.com/office/powerpoint/2010/main" val="2126445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691803-05D6-BAD5-8CA8-8C5AE6117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3369"/>
          </a:xfrm>
        </p:spPr>
        <p:txBody>
          <a:bodyPr>
            <a:noAutofit/>
          </a:bodyPr>
          <a:lstStyle/>
          <a:p>
            <a:r>
              <a:rPr lang="it-IT" sz="3200" dirty="0"/>
              <a:t>Crescita e disuguaglianze: si può avere la prima senza che aumentino le seconde?</a:t>
            </a:r>
            <a:endParaRPr lang="it-IT" sz="4800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659C4BC-E09F-7EC1-AEB7-02B11B52ACF5}"/>
              </a:ext>
            </a:extLst>
          </p:cNvPr>
          <p:cNvSpPr txBox="1"/>
          <p:nvPr/>
        </p:nvSpPr>
        <p:spPr>
          <a:xfrm>
            <a:off x="838199" y="1739153"/>
            <a:ext cx="1070834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masis MT Pro" panose="02040504050005020304" pitchFamily="18" charset="0"/>
              </a:rPr>
              <a:t>Il clou del meccanismo di crescita capitalistico sta nella distribuzione del </a:t>
            </a:r>
            <a:r>
              <a:rPr lang="it-IT" sz="2400" dirty="0">
                <a:solidFill>
                  <a:srgbClr val="0070C0"/>
                </a:solidFill>
                <a:latin typeface="Amasis MT Pro" panose="02040504050005020304" pitchFamily="18" charset="0"/>
              </a:rPr>
              <a:t>surplus</a:t>
            </a:r>
            <a:r>
              <a:rPr lang="it-IT" sz="2400" dirty="0">
                <a:latin typeface="Amasis MT Pro" panose="02040504050005020304" pitchFamily="18" charset="0"/>
              </a:rPr>
              <a:t>, ovvero nell’allocazione dei ricavi tra profitti e salari – livello micro e macro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masis MT Pro" panose="02040504050005020304" pitchFamily="18" charset="0"/>
              </a:rPr>
              <a:t>Fino ad un certo punto si pensò che la «curva di </a:t>
            </a:r>
            <a:r>
              <a:rPr lang="it-IT" sz="2400" dirty="0" err="1">
                <a:latin typeface="Amasis MT Pro" panose="02040504050005020304" pitchFamily="18" charset="0"/>
              </a:rPr>
              <a:t>Kuznets</a:t>
            </a:r>
            <a:r>
              <a:rPr lang="it-IT" sz="2400" dirty="0">
                <a:latin typeface="Amasis MT Pro" panose="02040504050005020304" pitchFamily="18" charset="0"/>
              </a:rPr>
              <a:t>» valesse: al crescere del reddito aumenta la disuguaglianza, raggiunge un massimo e poi diminuisce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masis MT Pro" panose="02040504050005020304" pitchFamily="18" charset="0"/>
              </a:rPr>
              <a:t>Questo fu vero fino agli anni Settanta del Novecento, per una serie di ragioni: distruzione fisica del capitale, politiche di redistribuzione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masis MT Pro" panose="02040504050005020304" pitchFamily="18" charset="0"/>
              </a:rPr>
              <a:t>In realtà, la tendenza naturale sembra essere quella verso l’aumento della concentrazione del reddito al suo aumentare aggregato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masis MT Pro" panose="02040504050005020304" pitchFamily="18" charset="0"/>
              </a:rPr>
              <a:t>Reddito totale, reddito da capitale, reddito da lavoro: l’evidenza di Piketty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masis MT Pro" panose="02040504050005020304" pitchFamily="18" charset="0"/>
              </a:rPr>
              <a:t>Con la globalizzazione, reddito da capitale è aumentato di più del reddito da lavoro</a:t>
            </a:r>
          </a:p>
        </p:txBody>
      </p:sp>
    </p:spTree>
    <p:extLst>
      <p:ext uri="{BB962C8B-B14F-4D97-AF65-F5344CB8AC3E}">
        <p14:creationId xmlns:p14="http://schemas.microsoft.com/office/powerpoint/2010/main" val="4017271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deVTI">
  <a:themeElements>
    <a:clrScheme name="gradient">
      <a:dk1>
        <a:sysClr val="windowText" lastClr="000000"/>
      </a:dk1>
      <a:lt1>
        <a:sysClr val="window" lastClr="FFFFFF"/>
      </a:lt1>
      <a:dk2>
        <a:srgbClr val="203040"/>
      </a:dk2>
      <a:lt2>
        <a:srgbClr val="ECF0F0"/>
      </a:lt2>
      <a:accent1>
        <a:srgbClr val="00BAC8"/>
      </a:accent1>
      <a:accent2>
        <a:srgbClr val="794DFF"/>
      </a:accent2>
      <a:accent3>
        <a:srgbClr val="00D17D"/>
      </a:accent3>
      <a:accent4>
        <a:srgbClr val="E69500"/>
      </a:accent4>
      <a:accent5>
        <a:srgbClr val="FE5D21"/>
      </a:accent5>
      <a:accent6>
        <a:srgbClr val="DA2A69"/>
      </a:accent6>
      <a:hlink>
        <a:srgbClr val="3E8FF1"/>
      </a:hlink>
      <a:folHlink>
        <a:srgbClr val="939393"/>
      </a:folHlink>
    </a:clrScheme>
    <a:fontScheme name="Custom 49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deVTI" id="{1194088A-B135-4437-9FD8-7466BBC13A13}" vid="{B787DE2F-1995-45D8-A8E2-6B5CC521AC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1129</Words>
  <Application>Microsoft Office PowerPoint</Application>
  <PresentationFormat>Widescreen</PresentationFormat>
  <Paragraphs>62</Paragraphs>
  <Slides>11</Slides>
  <Notes>0</Notes>
  <HiddenSlides>1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Aharoni</vt:lpstr>
      <vt:lpstr>Amasis MT Pro</vt:lpstr>
      <vt:lpstr>Arial</vt:lpstr>
      <vt:lpstr>Avenir Next LT Pro</vt:lpstr>
      <vt:lpstr>FadeVTI</vt:lpstr>
      <vt:lpstr>La trappola dell’efficienza</vt:lpstr>
      <vt:lpstr>La trappola dell’efficienza</vt:lpstr>
      <vt:lpstr>La trappola dell’efficienza</vt:lpstr>
      <vt:lpstr>Premessa</vt:lpstr>
      <vt:lpstr>Perché l’attuale sistema economico deve cambiare: crescita, benessere e uso delle risorse</vt:lpstr>
      <vt:lpstr>Perché l’attuale sistema economico deve cambiare: crescita, benessere e uso delle risorse</vt:lpstr>
      <vt:lpstr>Misurare l’economia per comprenderla: c’era una volta il Pil</vt:lpstr>
      <vt:lpstr>Crescita, fluttuazioni e crisi, o dell’instabilità cronica del capitalismo</vt:lpstr>
      <vt:lpstr>Crescita e disuguaglianze: si può avere la prima senza che aumentino le seconde?</vt:lpstr>
      <vt:lpstr>Crescita e natura: si può avere la prima senza depauperare irrimediabilmente la seconda?</vt:lpstr>
      <vt:lpstr>Vie di fuga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Pier Giorgio Ardeni</dc:creator>
  <cp:lastModifiedBy>Pier Giorgio Ardeni</cp:lastModifiedBy>
  <cp:revision>4</cp:revision>
  <dcterms:created xsi:type="dcterms:W3CDTF">2024-06-14T08:06:50Z</dcterms:created>
  <dcterms:modified xsi:type="dcterms:W3CDTF">2024-06-14T14:31:15Z</dcterms:modified>
</cp:coreProperties>
</file>