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15"/>
  </p:notesMasterIdLst>
  <p:sldIdLst>
    <p:sldId id="347" r:id="rId2"/>
    <p:sldId id="348" r:id="rId3"/>
    <p:sldId id="337" r:id="rId4"/>
    <p:sldId id="338" r:id="rId5"/>
    <p:sldId id="339" r:id="rId6"/>
    <p:sldId id="340" r:id="rId7"/>
    <p:sldId id="334" r:id="rId8"/>
    <p:sldId id="341" r:id="rId9"/>
    <p:sldId id="342" r:id="rId10"/>
    <p:sldId id="343" r:id="rId11"/>
    <p:sldId id="344" r:id="rId12"/>
    <p:sldId id="345" r:id="rId13"/>
    <p:sldId id="346" r:id="rId14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92"/>
    <p:restoredTop sz="93627"/>
  </p:normalViewPr>
  <p:slideViewPr>
    <p:cSldViewPr snapToGrid="0" snapToObjects="1">
      <p:cViewPr varScale="1">
        <p:scale>
          <a:sx n="106" d="100"/>
          <a:sy n="106" d="100"/>
        </p:scale>
        <p:origin x="208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69DDA-8056-9B43-BEC9-FEF263608FFB}" type="datetimeFigureOut">
              <a:rPr lang="it-IT" smtClean="0"/>
              <a:t>13/03/24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48251-2A8A-0544-A5C3-B4DB24BA62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752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284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it-IT"/>
              <a:t>Fare clic per modificare stile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ABB16298-ADFF-9C47-B86C-228D60B49FC1}" type="datetimeFigureOut">
              <a:rPr lang="it-IT" smtClean="0"/>
              <a:t>13/03/24</a:t>
            </a:fld>
            <a:endParaRPr lang="en-GB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‹N›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stile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gli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6298-ADFF-9C47-B86C-228D60B49FC1}" type="datetimeFigureOut">
              <a:rPr lang="it-IT" smtClean="0"/>
              <a:t>13/03/24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08477-07D3-E144-97FE-E9C1B4201261}" type="slidenum">
              <a:rPr lang="en-GB" smtClean="0"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it-IT"/>
              <a:t>Fare clic per modificare stile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gli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ABB16298-ADFF-9C47-B86C-228D60B49FC1}" type="datetimeFigureOut">
              <a:rPr lang="it-IT" smtClean="0"/>
              <a:t>13/03/24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Rettangolo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C3908477-07D3-E144-97FE-E9C1B4201261}" type="slidenum">
              <a:rPr lang="en-GB" smtClean="0"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it-IT"/>
              <a:t>Fare clic per modificare stile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6298-ADFF-9C47-B86C-228D60B49FC1}" type="datetimeFigureOut">
              <a:rPr lang="it-IT" smtClean="0"/>
              <a:t>13/03/24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908477-07D3-E144-97FE-E9C1B4201261}" type="slidenum">
              <a:rPr lang="en-GB" smtClean="0"/>
              <a:t>‹N›</a:t>
            </a:fld>
            <a:endParaRPr lang="en-GB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gli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gli stili del testo dello schema</a:t>
            </a:r>
          </a:p>
        </p:txBody>
      </p:sp>
      <p:sp>
        <p:nvSpPr>
          <p:cNvPr id="7" name="Rettangolo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it-IT"/>
              <a:t>Fare clic per modificare stile</a:t>
            </a:r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6298-ADFF-9C47-B86C-228D60B49FC1}" type="datetimeFigureOut">
              <a:rPr lang="it-IT" smtClean="0"/>
              <a:t>13/03/24</a:t>
            </a:fld>
            <a:endParaRPr lang="en-GB"/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C3908477-07D3-E144-97FE-E9C1B4201261}" type="slidenum">
              <a:rPr lang="en-GB" smtClean="0"/>
              <a:t>‹N›</a:t>
            </a:fld>
            <a:endParaRPr lang="en-GB"/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stile</a:t>
            </a:r>
            <a:endParaRPr kumimoji="0" lang="en-US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gli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gli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BB16298-ADFF-9C47-B86C-228D60B49FC1}" type="datetimeFigureOut">
              <a:rPr lang="it-IT" smtClean="0"/>
              <a:t>13/03/24</a:t>
            </a:fld>
            <a:endParaRPr lang="en-GB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3908477-07D3-E144-97FE-E9C1B4201261}" type="slidenum">
              <a:rPr lang="en-GB" smtClean="0"/>
              <a:t>‹N›</a:t>
            </a:fld>
            <a:endParaRPr lang="en-GB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/>
              <a:t>Fare clic per modificare stile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gli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gli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BB16298-ADFF-9C47-B86C-228D60B49FC1}" type="datetimeFigureOut">
              <a:rPr lang="it-IT" smtClean="0"/>
              <a:t>13/03/24</a:t>
            </a:fld>
            <a:endParaRPr lang="en-GB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3908477-07D3-E144-97FE-E9C1B4201261}" type="slidenum">
              <a:rPr lang="en-GB" smtClean="0"/>
              <a:t>‹N›</a:t>
            </a:fld>
            <a:endParaRPr lang="en-GB"/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GB"/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it-IT"/>
              <a:t>Fare clic per modificare gli stili del testo dello schema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it-IT"/>
              <a:t>Fare clic per modificare gli stili del testo dello schema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stile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6298-ADFF-9C47-B86C-228D60B49FC1}" type="datetimeFigureOut">
              <a:rPr lang="it-IT" smtClean="0"/>
              <a:t>13/03/24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908477-07D3-E144-97FE-E9C1B4201261}" type="slidenum">
              <a:rPr lang="en-GB" smtClean="0"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6298-ADFF-9C47-B86C-228D60B49FC1}" type="datetimeFigureOut">
              <a:rPr lang="it-IT" smtClean="0"/>
              <a:t>13/03/24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3908477-07D3-E144-97FE-E9C1B4201261}" type="slidenum">
              <a:rPr lang="en-GB" smtClean="0"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it-IT"/>
              <a:t>Fare clic per modificare stile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6298-ADFF-9C47-B86C-228D60B49FC1}" type="datetimeFigureOut">
              <a:rPr lang="it-IT" smtClean="0"/>
              <a:t>13/03/24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908477-07D3-E144-97FE-E9C1B4201261}" type="slidenum">
              <a:rPr lang="en-GB" smtClean="0"/>
              <a:t>‹N›</a:t>
            </a:fld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gli stili del testo dello schema</a:t>
            </a:r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gli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gli stili del testo dello schema</a:t>
            </a:r>
          </a:p>
        </p:txBody>
      </p:sp>
      <p:sp>
        <p:nvSpPr>
          <p:cNvPr id="8" name="Rettangolo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it-IT"/>
              <a:t>Fare clic per modificare stile</a:t>
            </a:r>
            <a:endParaRPr kumimoji="0" lang="en-US"/>
          </a:p>
        </p:txBody>
      </p:sp>
      <p:sp>
        <p:nvSpPr>
          <p:cNvPr id="11" name="Rettangolo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ABB16298-ADFF-9C47-B86C-228D60B49FC1}" type="datetimeFigureOut">
              <a:rPr lang="it-IT" smtClean="0"/>
              <a:t>13/03/24</a:t>
            </a:fld>
            <a:endParaRPr lang="en-GB"/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C3908477-07D3-E144-97FE-E9C1B4201261}" type="slidenum">
              <a:rPr lang="en-GB" smtClean="0"/>
              <a:t>‹N›</a:t>
            </a:fld>
            <a:endParaRPr lang="en-GB"/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/>
              <a:t>Trascinare l'immagine su un segnaposto o fare clic sull'icona per aggiungerla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/>
              <a:t>Fare clic per modificare stile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gli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BB16298-ADFF-9C47-B86C-228D60B49FC1}" type="datetimeFigureOut">
              <a:rPr lang="it-IT" smtClean="0"/>
              <a:t>13/03/24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Rettangolo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3908477-07D3-E144-97FE-E9C1B4201261}" type="slidenum">
              <a:rPr lang="en-GB" smtClean="0"/>
              <a:t>‹N›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79866C9-7037-8DAE-C933-96DA71383710}"/>
              </a:ext>
            </a:extLst>
          </p:cNvPr>
          <p:cNvSpPr txBox="1"/>
          <p:nvPr/>
        </p:nvSpPr>
        <p:spPr>
          <a:xfrm>
            <a:off x="336884" y="1227221"/>
            <a:ext cx="865390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dirty="0"/>
              <a:t>Cittadini europei?</a:t>
            </a:r>
          </a:p>
          <a:p>
            <a:endParaRPr lang="it-IT" sz="5400" dirty="0"/>
          </a:p>
          <a:p>
            <a:r>
              <a:rPr lang="it-IT" sz="5400" dirty="0">
                <a:solidFill>
                  <a:srgbClr val="FFFF00"/>
                </a:solidFill>
              </a:rPr>
              <a:t>Riflessioni su Unione ed Europa</a:t>
            </a:r>
          </a:p>
        </p:txBody>
      </p:sp>
    </p:spTree>
    <p:extLst>
      <p:ext uri="{BB962C8B-B14F-4D97-AF65-F5344CB8AC3E}">
        <p14:creationId xmlns:p14="http://schemas.microsoft.com/office/powerpoint/2010/main" val="1273786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8A4DD6-C22E-C5DE-5398-23F60E0B0E27}"/>
              </a:ext>
            </a:extLst>
          </p:cNvPr>
          <p:cNvSpPr txBox="1"/>
          <p:nvPr/>
        </p:nvSpPr>
        <p:spPr>
          <a:xfrm>
            <a:off x="372979" y="457199"/>
            <a:ext cx="8337884" cy="610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CONSIGLIO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Ministri nazionali, nel numero degli stati membri (quindi: 27)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Si riunisce per formazioni diverse: </a:t>
            </a:r>
          </a:p>
          <a:p>
            <a:pPr marL="342900" indent="-342900">
              <a:buAutoNum type="arabicPeriod"/>
            </a:pPr>
            <a:r>
              <a:rPr lang="it-I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Consiglio affari generali (che cura anche la preparazione delle riunioni del Consiglio europeo dei capi di stato e di governo) </a:t>
            </a:r>
          </a:p>
          <a:p>
            <a:pPr marL="342900" indent="-342900">
              <a:buAutoNum type="arabicPeriod"/>
            </a:pPr>
            <a:r>
              <a:rPr lang="it-I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Consiglio affari esteri</a:t>
            </a:r>
          </a:p>
          <a:p>
            <a:pPr marL="342900" indent="-342900">
              <a:buAutoNum type="arabicPeriod"/>
            </a:pPr>
            <a:r>
              <a:rPr lang="it-I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Consiglio agricoltura e pesca</a:t>
            </a:r>
          </a:p>
          <a:p>
            <a:pPr marL="342900" indent="-342900">
              <a:buAutoNum type="arabicPeriod"/>
            </a:pPr>
            <a:r>
              <a:rPr lang="it-I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Consiglio ambiente</a:t>
            </a:r>
          </a:p>
          <a:p>
            <a:pPr marL="342900" indent="-342900">
              <a:buAutoNum type="arabicPeriod"/>
            </a:pPr>
            <a:r>
              <a:rPr lang="it-I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Consiglio competitività</a:t>
            </a:r>
          </a:p>
          <a:p>
            <a:pPr marL="342900" indent="-342900">
              <a:buAutoNum type="arabicPeriod"/>
            </a:pPr>
            <a:r>
              <a:rPr lang="it-I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Consiglio economia e finanza (Ecofin)</a:t>
            </a:r>
          </a:p>
          <a:p>
            <a:pPr marL="342900" indent="-342900">
              <a:buAutoNum type="arabicPeriod"/>
            </a:pPr>
            <a:r>
              <a:rPr lang="it-I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Consiglio giustizia e affari interni</a:t>
            </a:r>
          </a:p>
          <a:p>
            <a:pPr marL="342900" indent="-342900">
              <a:buAutoNum type="arabicPeriod"/>
            </a:pPr>
            <a:r>
              <a:rPr lang="it-I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Consiglio istruzione, gioventù, cultura e sport</a:t>
            </a:r>
          </a:p>
          <a:p>
            <a:pPr marL="342900" indent="-342900">
              <a:buAutoNum type="arabicPeriod"/>
            </a:pPr>
            <a:r>
              <a:rPr lang="it-I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Consiglio occupazione, politica sociale, salute e consumatori</a:t>
            </a:r>
          </a:p>
          <a:p>
            <a:pPr marL="342900" indent="-342900">
              <a:buAutoNum type="arabicPeriod"/>
            </a:pPr>
            <a:r>
              <a:rPr lang="it-I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Consiglio trasporti, telecomunicazioni ed energia</a:t>
            </a:r>
            <a:endParaRPr lang="it-IT" dirty="0"/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Rappresenta ed è la sede naturale della difesa degli interessi nazionali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Vota a maggioranza ma anche all’unanimità, tenendo conto anche della percentuale della popolazione (dal 2017 in poi)</a:t>
            </a:r>
          </a:p>
        </p:txBody>
      </p:sp>
    </p:spTree>
    <p:extLst>
      <p:ext uri="{BB962C8B-B14F-4D97-AF65-F5344CB8AC3E}">
        <p14:creationId xmlns:p14="http://schemas.microsoft.com/office/powerpoint/2010/main" val="1993678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7A83799F-931F-7C23-3962-535DD40622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591336"/>
              </p:ext>
            </p:extLst>
          </p:nvPr>
        </p:nvGraphicFramePr>
        <p:xfrm>
          <a:off x="193136" y="232051"/>
          <a:ext cx="8746327" cy="64334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1656">
                  <a:extLst>
                    <a:ext uri="{9D8B030D-6E8A-4147-A177-3AD203B41FA5}">
                      <a16:colId xmlns:a16="http://schemas.microsoft.com/office/drawing/2014/main" val="2427208906"/>
                    </a:ext>
                  </a:extLst>
                </a:gridCol>
                <a:gridCol w="2186581">
                  <a:extLst>
                    <a:ext uri="{9D8B030D-6E8A-4147-A177-3AD203B41FA5}">
                      <a16:colId xmlns:a16="http://schemas.microsoft.com/office/drawing/2014/main" val="2715787902"/>
                    </a:ext>
                  </a:extLst>
                </a:gridCol>
                <a:gridCol w="2274045">
                  <a:extLst>
                    <a:ext uri="{9D8B030D-6E8A-4147-A177-3AD203B41FA5}">
                      <a16:colId xmlns:a16="http://schemas.microsoft.com/office/drawing/2014/main" val="2434093566"/>
                    </a:ext>
                  </a:extLst>
                </a:gridCol>
                <a:gridCol w="2274045">
                  <a:extLst>
                    <a:ext uri="{9D8B030D-6E8A-4147-A177-3AD203B41FA5}">
                      <a16:colId xmlns:a16="http://schemas.microsoft.com/office/drawing/2014/main" val="3314951686"/>
                    </a:ext>
                  </a:extLst>
                </a:gridCol>
              </a:tblGrid>
              <a:tr h="189219">
                <a:tc gridSpan="4">
                  <a:txBody>
                    <a:bodyPr/>
                    <a:lstStyle/>
                    <a:p>
                      <a:pPr>
                        <a:spcAft>
                          <a:spcPts val="1400"/>
                        </a:spcAft>
                      </a:pPr>
                      <a:r>
                        <a:rPr lang="it-IT" sz="900">
                          <a:effectLst/>
                        </a:rPr>
                        <a:t>Tab. 3. I membri del Parlamento europeo e i voti nel Consiglio «a 27»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309189"/>
                  </a:ext>
                </a:extLst>
              </a:tr>
              <a:tr h="378438">
                <a:tc>
                  <a:txBody>
                    <a:bodyPr/>
                    <a:lstStyle/>
                    <a:p>
                      <a:pPr algn="ctr"/>
                      <a:r>
                        <a:rPr lang="it-IT" sz="900">
                          <a:effectLst/>
                        </a:rPr>
                        <a:t>Stati membri  </a:t>
                      </a:r>
                    </a:p>
                    <a:p>
                      <a:pPr algn="ctr"/>
                      <a:r>
                        <a:rPr lang="it-IT" sz="900">
                          <a:effectLst/>
                        </a:rPr>
                        <a:t>dell’Unione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>
                          <a:effectLst/>
                        </a:rPr>
                        <a:t>Seggi al  </a:t>
                      </a:r>
                    </a:p>
                    <a:p>
                      <a:pPr algn="ctr"/>
                      <a:r>
                        <a:rPr lang="it-IT" sz="900" dirty="0">
                          <a:effectLst/>
                        </a:rPr>
                        <a:t>Parlamento europeo</a:t>
                      </a:r>
                      <a:endParaRPr lang="it-IT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900">
                          <a:effectLst/>
                        </a:rPr>
                        <a:t>Popolazione  </a:t>
                      </a:r>
                    </a:p>
                    <a:p>
                      <a:pPr algn="ctr"/>
                      <a:r>
                        <a:rPr lang="it-IT" sz="900">
                          <a:effectLst/>
                        </a:rPr>
                        <a:t>in %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476670"/>
                  </a:ext>
                </a:extLst>
              </a:tr>
              <a:tr h="231268">
                <a:tc>
                  <a:txBody>
                    <a:bodyPr/>
                    <a:lstStyle/>
                    <a:p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>
                          <a:effectLst/>
                        </a:rPr>
                        <a:t>Solo Eurozona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extLst>
                  <a:ext uri="{0D108BD9-81ED-4DB2-BD59-A6C34878D82A}">
                    <a16:rowId xmlns:a16="http://schemas.microsoft.com/office/drawing/2014/main" val="398751628"/>
                  </a:ext>
                </a:extLst>
              </a:tr>
              <a:tr h="189219"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Germania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96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18,54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24,19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extLst>
                  <a:ext uri="{0D108BD9-81ED-4DB2-BD59-A6C34878D82A}">
                    <a16:rowId xmlns:a16="http://schemas.microsoft.com/office/drawing/2014/main" val="1255619646"/>
                  </a:ext>
                </a:extLst>
              </a:tr>
              <a:tr h="189219"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Francia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79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14,97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19,53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extLst>
                  <a:ext uri="{0D108BD9-81ED-4DB2-BD59-A6C34878D82A}">
                    <a16:rowId xmlns:a16="http://schemas.microsoft.com/office/drawing/2014/main" val="903070034"/>
                  </a:ext>
                </a:extLst>
              </a:tr>
              <a:tr h="189219"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Italia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76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13,58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17,73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extLst>
                  <a:ext uri="{0D108BD9-81ED-4DB2-BD59-A6C34878D82A}">
                    <a16:rowId xmlns:a16="http://schemas.microsoft.com/office/drawing/2014/main" val="325801105"/>
                  </a:ext>
                </a:extLst>
              </a:tr>
              <a:tr h="189219"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Spagna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59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10,56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13,78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extLst>
                  <a:ext uri="{0D108BD9-81ED-4DB2-BD59-A6C34878D82A}">
                    <a16:rowId xmlns:a16="http://schemas.microsoft.com/office/drawing/2014/main" val="460748856"/>
                  </a:ext>
                </a:extLst>
              </a:tr>
              <a:tr h="231268"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Polonia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 dirty="0">
                          <a:effectLst/>
                        </a:rPr>
                        <a:t>52</a:t>
                      </a:r>
                      <a:endParaRPr lang="it-IT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8,47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extLst>
                  <a:ext uri="{0D108BD9-81ED-4DB2-BD59-A6C34878D82A}">
                    <a16:rowId xmlns:a16="http://schemas.microsoft.com/office/drawing/2014/main" val="1658566772"/>
                  </a:ext>
                </a:extLst>
              </a:tr>
              <a:tr h="231268"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Romania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33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4,31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extLst>
                  <a:ext uri="{0D108BD9-81ED-4DB2-BD59-A6C34878D82A}">
                    <a16:rowId xmlns:a16="http://schemas.microsoft.com/office/drawing/2014/main" val="1725103788"/>
                  </a:ext>
                </a:extLst>
              </a:tr>
              <a:tr h="189219"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Paesi Bassi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29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3,91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5,04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extLst>
                  <a:ext uri="{0D108BD9-81ED-4DB2-BD59-A6C34878D82A}">
                    <a16:rowId xmlns:a16="http://schemas.microsoft.com/office/drawing/2014/main" val="3357987529"/>
                  </a:ext>
                </a:extLst>
              </a:tr>
              <a:tr h="189219"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Belgio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21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2,58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3,36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extLst>
                  <a:ext uri="{0D108BD9-81ED-4DB2-BD59-A6C34878D82A}">
                    <a16:rowId xmlns:a16="http://schemas.microsoft.com/office/drawing/2014/main" val="3196318272"/>
                  </a:ext>
                </a:extLst>
              </a:tr>
              <a:tr h="189219"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Grecia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21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2,39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3,12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extLst>
                  <a:ext uri="{0D108BD9-81ED-4DB2-BD59-A6C34878D82A}">
                    <a16:rowId xmlns:a16="http://schemas.microsoft.com/office/drawing/2014/main" val="3340258018"/>
                  </a:ext>
                </a:extLst>
              </a:tr>
              <a:tr h="231268"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Repubblica Ceca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21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2,35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extLst>
                  <a:ext uri="{0D108BD9-81ED-4DB2-BD59-A6C34878D82A}">
                    <a16:rowId xmlns:a16="http://schemas.microsoft.com/office/drawing/2014/main" val="152946850"/>
                  </a:ext>
                </a:extLst>
              </a:tr>
              <a:tr h="189219"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Portogallo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21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2,30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3,0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extLst>
                  <a:ext uri="{0D108BD9-81ED-4DB2-BD59-A6C34878D82A}">
                    <a16:rowId xmlns:a16="http://schemas.microsoft.com/office/drawing/2014/main" val="3037193677"/>
                  </a:ext>
                </a:extLst>
              </a:tr>
              <a:tr h="231268"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Svezia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21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2,30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extLst>
                  <a:ext uri="{0D108BD9-81ED-4DB2-BD59-A6C34878D82A}">
                    <a16:rowId xmlns:a16="http://schemas.microsoft.com/office/drawing/2014/main" val="1705179138"/>
                  </a:ext>
                </a:extLst>
              </a:tr>
              <a:tr h="231268"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Ungheria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21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2,18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extLst>
                  <a:ext uri="{0D108BD9-81ED-4DB2-BD59-A6C34878D82A}">
                    <a16:rowId xmlns:a16="http://schemas.microsoft.com/office/drawing/2014/main" val="2713645334"/>
                  </a:ext>
                </a:extLst>
              </a:tr>
              <a:tr h="189219"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Austria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19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1,98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2,59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extLst>
                  <a:ext uri="{0D108BD9-81ED-4DB2-BD59-A6C34878D82A}">
                    <a16:rowId xmlns:a16="http://schemas.microsoft.com/office/drawing/2014/main" val="1021799961"/>
                  </a:ext>
                </a:extLst>
              </a:tr>
              <a:tr h="231268"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Bulgaria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17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1,55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extLst>
                  <a:ext uri="{0D108BD9-81ED-4DB2-BD59-A6C34878D82A}">
                    <a16:rowId xmlns:a16="http://schemas.microsoft.com/office/drawing/2014/main" val="516584307"/>
                  </a:ext>
                </a:extLst>
              </a:tr>
              <a:tr h="231268"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Danimarca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14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1,30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extLst>
                  <a:ext uri="{0D108BD9-81ED-4DB2-BD59-A6C34878D82A}">
                    <a16:rowId xmlns:a16="http://schemas.microsoft.com/office/drawing/2014/main" val="701815584"/>
                  </a:ext>
                </a:extLst>
              </a:tr>
              <a:tr h="189219"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Finlandia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14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1,23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1,61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extLst>
                  <a:ext uri="{0D108BD9-81ED-4DB2-BD59-A6C34878D82A}">
                    <a16:rowId xmlns:a16="http://schemas.microsoft.com/office/drawing/2014/main" val="288421613"/>
                  </a:ext>
                </a:extLst>
              </a:tr>
              <a:tr h="189219"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Slovacchia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14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1,22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1,59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extLst>
                  <a:ext uri="{0D108BD9-81ED-4DB2-BD59-A6C34878D82A}">
                    <a16:rowId xmlns:a16="http://schemas.microsoft.com/office/drawing/2014/main" val="1123365710"/>
                  </a:ext>
                </a:extLst>
              </a:tr>
              <a:tr h="189219"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Irlanda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13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1,11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1,45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extLst>
                  <a:ext uri="{0D108BD9-81ED-4DB2-BD59-A6C34878D82A}">
                    <a16:rowId xmlns:a16="http://schemas.microsoft.com/office/drawing/2014/main" val="1818078115"/>
                  </a:ext>
                </a:extLst>
              </a:tr>
              <a:tr h="231268"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Croazia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12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0,91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extLst>
                  <a:ext uri="{0D108BD9-81ED-4DB2-BD59-A6C34878D82A}">
                    <a16:rowId xmlns:a16="http://schemas.microsoft.com/office/drawing/2014/main" val="3665108800"/>
                  </a:ext>
                </a:extLst>
              </a:tr>
              <a:tr h="189219"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Lituania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11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0,62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0,81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extLst>
                  <a:ext uri="{0D108BD9-81ED-4DB2-BD59-A6C34878D82A}">
                    <a16:rowId xmlns:a16="http://schemas.microsoft.com/office/drawing/2014/main" val="2942836128"/>
                  </a:ext>
                </a:extLst>
              </a:tr>
              <a:tr h="189219"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Slovenia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8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0,47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0,61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extLst>
                  <a:ext uri="{0D108BD9-81ED-4DB2-BD59-A6C34878D82A}">
                    <a16:rowId xmlns:a16="http://schemas.microsoft.com/office/drawing/2014/main" val="1391619972"/>
                  </a:ext>
                </a:extLst>
              </a:tr>
              <a:tr h="189219"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Lettonia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8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0,43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0,56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extLst>
                  <a:ext uri="{0D108BD9-81ED-4DB2-BD59-A6C34878D82A}">
                    <a16:rowId xmlns:a16="http://schemas.microsoft.com/office/drawing/2014/main" val="1173373549"/>
                  </a:ext>
                </a:extLst>
              </a:tr>
              <a:tr h="189219"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Estonia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7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0,30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0,39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extLst>
                  <a:ext uri="{0D108BD9-81ED-4DB2-BD59-A6C34878D82A}">
                    <a16:rowId xmlns:a16="http://schemas.microsoft.com/office/drawing/2014/main" val="3347029385"/>
                  </a:ext>
                </a:extLst>
              </a:tr>
              <a:tr h="189219"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Cipro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6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0,20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0,26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extLst>
                  <a:ext uri="{0D108BD9-81ED-4DB2-BD59-A6C34878D82A}">
                    <a16:rowId xmlns:a16="http://schemas.microsoft.com/office/drawing/2014/main" val="3064569430"/>
                  </a:ext>
                </a:extLst>
              </a:tr>
              <a:tr h="189219"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Lussemburgo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6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0,14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0,18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extLst>
                  <a:ext uri="{0D108BD9-81ED-4DB2-BD59-A6C34878D82A}">
                    <a16:rowId xmlns:a16="http://schemas.microsoft.com/office/drawing/2014/main" val="2859770164"/>
                  </a:ext>
                </a:extLst>
              </a:tr>
              <a:tr h="189219"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Malta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6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0,11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0,15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extLst>
                  <a:ext uri="{0D108BD9-81ED-4DB2-BD59-A6C34878D82A}">
                    <a16:rowId xmlns:a16="http://schemas.microsoft.com/office/drawing/2014/main" val="2131175606"/>
                  </a:ext>
                </a:extLst>
              </a:tr>
              <a:tr h="189219"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Totale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705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>
                          <a:effectLst/>
                        </a:rPr>
                        <a:t>99,99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tc>
                  <a:txBody>
                    <a:bodyPr/>
                    <a:lstStyle/>
                    <a:p>
                      <a:r>
                        <a:rPr lang="it-IT" sz="900" dirty="0">
                          <a:effectLst/>
                        </a:rPr>
                        <a:t>99,99</a:t>
                      </a:r>
                      <a:endParaRPr lang="it-IT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" marR="5579" marT="0" marB="0"/>
                </a:tc>
                <a:extLst>
                  <a:ext uri="{0D108BD9-81ED-4DB2-BD59-A6C34878D82A}">
                    <a16:rowId xmlns:a16="http://schemas.microsoft.com/office/drawing/2014/main" val="2403562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6407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825FF1E-D908-9DB2-ADC4-4AEF6BCBBCDA}"/>
              </a:ext>
            </a:extLst>
          </p:cNvPr>
          <p:cNvSpPr txBox="1"/>
          <p:nvPr/>
        </p:nvSpPr>
        <p:spPr>
          <a:xfrm>
            <a:off x="517358" y="589547"/>
            <a:ext cx="804912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CONSIGLIO EUROPEO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Capi di stato e di governo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Ruolo di indirizzo e stimolo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Vetrina politica ma alla fine poca importanza come istituzione dell’UE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endParaRPr lang="it-IT" dirty="0"/>
          </a:p>
          <a:p>
            <a:r>
              <a:rPr lang="it-IT" dirty="0">
                <a:solidFill>
                  <a:srgbClr val="FFFF00"/>
                </a:solidFill>
              </a:rPr>
              <a:t>CORTE DI GIUSTIZIA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Tribunale (I grado) e Corte (II grado)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Istituzione fondamentale: rispetto dei trattati e comportamenti scorretti degli stati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Altre funzioni interne (personale ecc.)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Influisce e ha influito tantissimo sulla vita della popolazione dell’Unione, orientando il diritto nazionale (su cui prevale il diritto UE)</a:t>
            </a:r>
          </a:p>
          <a:p>
            <a:pPr marL="285750" indent="-285750">
              <a:buFontTx/>
              <a:buChar char="-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78109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DECAC1-0A2F-4C80-5A5A-A44031CA7B54}"/>
              </a:ext>
            </a:extLst>
          </p:cNvPr>
          <p:cNvSpPr txBox="1"/>
          <p:nvPr/>
        </p:nvSpPr>
        <p:spPr>
          <a:xfrm>
            <a:off x="649706" y="757989"/>
            <a:ext cx="628986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QUINDI: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rgbClr val="FFFF00"/>
                </a:solidFill>
              </a:rPr>
              <a:t>Commissione</a:t>
            </a:r>
            <a:r>
              <a:rPr lang="it-IT" dirty="0"/>
              <a:t> – proposta di norma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rgbClr val="FFFF00"/>
                </a:solidFill>
              </a:rPr>
              <a:t>Parlamento e Consiglio</a:t>
            </a:r>
            <a:r>
              <a:rPr lang="it-IT" dirty="0"/>
              <a:t> insieme – adozione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rgbClr val="FFFF00"/>
                </a:solidFill>
              </a:rPr>
              <a:t>Consiglio europeo</a:t>
            </a:r>
            <a:r>
              <a:rPr lang="it-IT" dirty="0"/>
              <a:t> – indirizzo sugli orientamenti generali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rgbClr val="FFFF00"/>
                </a:solidFill>
              </a:rPr>
              <a:t>Corte di Giustizia</a:t>
            </a:r>
            <a:r>
              <a:rPr lang="it-IT" dirty="0"/>
              <a:t> – controllo sul rispetto dei trattati e dei diritti</a:t>
            </a:r>
          </a:p>
          <a:p>
            <a:pPr marL="285750" indent="-285750">
              <a:buFontTx/>
              <a:buChar char="-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90247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93A0D4F-29A1-574C-ED41-A18044403F8F}"/>
              </a:ext>
            </a:extLst>
          </p:cNvPr>
          <p:cNvSpPr txBox="1"/>
          <p:nvPr/>
        </p:nvSpPr>
        <p:spPr>
          <a:xfrm>
            <a:off x="505327" y="854243"/>
            <a:ext cx="81814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9 maggio 1950 – Dichiarazione Schuman</a:t>
            </a:r>
          </a:p>
          <a:p>
            <a:endParaRPr lang="it-IT" dirty="0"/>
          </a:p>
          <a:p>
            <a:r>
              <a:rPr lang="it-IT" dirty="0"/>
              <a:t>Dichiarazione letta da Robert Schuman nel salone dell’orologio del Quai d’Orsay</a:t>
            </a:r>
          </a:p>
          <a:p>
            <a:endParaRPr lang="it-IT" dirty="0"/>
          </a:p>
          <a:p>
            <a:r>
              <a:rPr lang="it-IT" dirty="0"/>
              <a:t>Nasce la proposta della Comunità europea del carbone e dell’acciaio (CECA)</a:t>
            </a:r>
          </a:p>
          <a:p>
            <a:endParaRPr lang="it-IT" dirty="0"/>
          </a:p>
          <a:p>
            <a:r>
              <a:rPr lang="it-IT" dirty="0"/>
              <a:t>La dichiarazione è stata preparata da Jean Monnet e da un gruppo di «tecnici» del governo francese per risolvere l’annoso problema delle risorse contese tra Germania e Francia.</a:t>
            </a:r>
          </a:p>
        </p:txBody>
      </p:sp>
    </p:spTree>
    <p:extLst>
      <p:ext uri="{BB962C8B-B14F-4D97-AF65-F5344CB8AC3E}">
        <p14:creationId xmlns:p14="http://schemas.microsoft.com/office/powerpoint/2010/main" val="3064294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4EDB25E-B171-4A42-B114-FE7268E31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848" y="-1"/>
            <a:ext cx="4671152" cy="6861029"/>
          </a:xfrm>
          <a:prstGeom prst="rect">
            <a:avLst/>
          </a:prstGeom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D18DD4D7-5547-B54B-978A-2E5743931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46573" cy="689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05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F799A32-889C-174B-B11D-303AB2253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61199" cy="6858000"/>
          </a:xfrm>
          <a:prstGeom prst="rect">
            <a:avLst/>
          </a:prstGeom>
        </p:spPr>
      </p:pic>
      <p:pic>
        <p:nvPicPr>
          <p:cNvPr id="5" name="Immagine 4" descr="Immagine che contiene testo, computer&#10;&#10;Descrizione generata automaticamente">
            <a:extLst>
              <a:ext uri="{FF2B5EF4-FFF2-40B4-BE49-F238E27FC236}">
                <a16:creationId xmlns:a16="http://schemas.microsoft.com/office/drawing/2014/main" id="{7E1B9873-B97F-8742-B563-34863FA6E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493" y="0"/>
            <a:ext cx="4668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30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avolo, largo&#10;&#10;Descrizione generata automaticamente">
            <a:extLst>
              <a:ext uri="{FF2B5EF4-FFF2-40B4-BE49-F238E27FC236}">
                <a16:creationId xmlns:a16="http://schemas.microsoft.com/office/drawing/2014/main" id="{76CC092E-4B26-BA48-8385-238A0FDD6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86789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7FB30B2-0FFA-284D-800E-F5869848F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139" y="0"/>
            <a:ext cx="4644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28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6DC22239-619B-4B43-B220-2724E683B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975" y="0"/>
            <a:ext cx="4515372" cy="6858000"/>
          </a:xfrm>
          <a:prstGeom prst="rect">
            <a:avLst/>
          </a:prstGeom>
        </p:spPr>
      </p:pic>
      <p:pic>
        <p:nvPicPr>
          <p:cNvPr id="8" name="Immagine 7" descr="Immagine che contiene computer, sedendo, scrivania, tavolo&#10;&#10;Descrizione generata automaticamente">
            <a:extLst>
              <a:ext uri="{FF2B5EF4-FFF2-40B4-BE49-F238E27FC236}">
                <a16:creationId xmlns:a16="http://schemas.microsoft.com/office/drawing/2014/main" id="{A3837041-EBF6-CB45-B116-3C072B798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397" y="0"/>
            <a:ext cx="47246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19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olo 1"/>
          <p:cNvSpPr>
            <a:spLocks noGrp="1"/>
          </p:cNvSpPr>
          <p:nvPr>
            <p:ph type="title" idx="4294967295"/>
          </p:nvPr>
        </p:nvSpPr>
        <p:spPr>
          <a:xfrm>
            <a:off x="755576" y="188640"/>
            <a:ext cx="7543800" cy="914400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EE30"/>
                </a:solidFill>
                <a:latin typeface="Arial" charset="0"/>
                <a:ea typeface="ＭＳ Ｐゴシック" charset="0"/>
                <a:cs typeface="ＭＳ Ｐゴシック" charset="0"/>
              </a:rPr>
              <a:t>Istituzioni Comunità Europea del Carbone e dell’Acciaio</a:t>
            </a:r>
          </a:p>
        </p:txBody>
      </p:sp>
      <p:sp>
        <p:nvSpPr>
          <p:cNvPr id="140292" name="CasellaDiTesto 3"/>
          <p:cNvSpPr txBox="1">
            <a:spLocks noChangeArrowheads="1"/>
          </p:cNvSpPr>
          <p:nvPr/>
        </p:nvSpPr>
        <p:spPr bwMode="auto">
          <a:xfrm>
            <a:off x="395536" y="2132856"/>
            <a:ext cx="83058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 dirty="0"/>
              <a:t>Alta Autorità (9 membri) </a:t>
            </a:r>
            <a:r>
              <a:rPr lang="it-IT" sz="1800" dirty="0">
                <a:solidFill>
                  <a:srgbClr val="FFEE30"/>
                </a:solidFill>
              </a:rPr>
              <a:t>(potere legislativo ed esecutivo) – SIMILE OGGI ALLA COMMISSIONE</a:t>
            </a:r>
            <a:endParaRPr lang="it-IT" sz="1800" dirty="0"/>
          </a:p>
          <a:p>
            <a:endParaRPr lang="it-IT" sz="1800" dirty="0"/>
          </a:p>
          <a:p>
            <a:r>
              <a:rPr lang="it-IT" sz="1800" dirty="0"/>
              <a:t>Assemblea Parlamentare (78 parlamentari) – SIMILE AL PARLAMENTO EUROPEO</a:t>
            </a:r>
          </a:p>
          <a:p>
            <a:endParaRPr lang="it-IT" sz="1800" dirty="0"/>
          </a:p>
          <a:p>
            <a:r>
              <a:rPr lang="it-IT" sz="1800" dirty="0"/>
              <a:t>Consiglio dei Ministri </a:t>
            </a:r>
            <a:r>
              <a:rPr lang="it-IT" sz="1800" dirty="0">
                <a:solidFill>
                  <a:srgbClr val="FFEE30"/>
                </a:solidFill>
              </a:rPr>
              <a:t>(sei ministri nazionali competenti che esercitano un potere di indirizzo) - CONSIGLIO</a:t>
            </a:r>
            <a:endParaRPr lang="it-IT" sz="1800" dirty="0"/>
          </a:p>
          <a:p>
            <a:endParaRPr lang="it-IT" sz="1800" dirty="0"/>
          </a:p>
          <a:p>
            <a:r>
              <a:rPr lang="it-IT" sz="1800" dirty="0"/>
              <a:t>Corte di Giustizia </a:t>
            </a:r>
            <a:r>
              <a:rPr lang="it-IT" sz="1800" dirty="0">
                <a:solidFill>
                  <a:srgbClr val="FFEE30"/>
                </a:solidFill>
              </a:rPr>
              <a:t>(giudica </a:t>
            </a:r>
            <a:r>
              <a:rPr lang="it-IT" sz="1800" dirty="0" err="1">
                <a:solidFill>
                  <a:srgbClr val="FFEE30"/>
                </a:solidFill>
              </a:rPr>
              <a:t>sull</a:t>
            </a:r>
            <a:r>
              <a:rPr lang="ja-JP" altLang="it-IT" sz="1800" dirty="0">
                <a:solidFill>
                  <a:srgbClr val="FFEE30"/>
                </a:solidFill>
              </a:rPr>
              <a:t>’</a:t>
            </a:r>
            <a:r>
              <a:rPr lang="it-IT" sz="1800" dirty="0">
                <a:solidFill>
                  <a:srgbClr val="FFEE30"/>
                </a:solidFill>
              </a:rPr>
              <a:t>osservanza dei trattati) – CORTE DI GIUSTIZIA DELL’UE</a:t>
            </a:r>
            <a:endParaRPr lang="it-IT" sz="1800" dirty="0"/>
          </a:p>
          <a:p>
            <a:endParaRPr lang="it-IT" sz="1800" dirty="0"/>
          </a:p>
          <a:p>
            <a:r>
              <a:rPr lang="it-IT" sz="1800" dirty="0"/>
              <a:t>ORGANI CONSULTIVI:</a:t>
            </a:r>
          </a:p>
          <a:p>
            <a:r>
              <a:rPr lang="it-IT" sz="1800" dirty="0"/>
              <a:t>- Comitato dei produttori e consumatori – </a:t>
            </a:r>
            <a:r>
              <a:rPr lang="it-IT" sz="1800" dirty="0">
                <a:solidFill>
                  <a:srgbClr val="FFFF00"/>
                </a:solidFill>
              </a:rPr>
              <a:t>COMITATO ECONOMICO E SOCIALE</a:t>
            </a:r>
          </a:p>
          <a:p>
            <a:endParaRPr lang="it-IT" sz="1800" dirty="0"/>
          </a:p>
          <a:p>
            <a:r>
              <a:rPr lang="it-IT" sz="1800" dirty="0"/>
              <a:t>- </a:t>
            </a:r>
            <a:r>
              <a:rPr lang="it-IT" sz="1800" dirty="0">
                <a:solidFill>
                  <a:srgbClr val="FFFF00"/>
                </a:solidFill>
              </a:rPr>
              <a:t>COMITATO DELLE REGIONI</a:t>
            </a:r>
            <a:r>
              <a:rPr lang="it-IT" sz="1800" dirty="0"/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7277778-9FC5-7F43-80FC-344FA7FBD975}"/>
              </a:ext>
            </a:extLst>
          </p:cNvPr>
          <p:cNvSpPr txBox="1"/>
          <p:nvPr/>
        </p:nvSpPr>
        <p:spPr>
          <a:xfrm>
            <a:off x="7468028" y="6581001"/>
            <a:ext cx="1675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FF00"/>
                </a:solidFill>
              </a:rPr>
              <a:t>Copyright Piero Graglia</a:t>
            </a:r>
          </a:p>
        </p:txBody>
      </p:sp>
    </p:spTree>
    <p:extLst>
      <p:ext uri="{BB962C8B-B14F-4D97-AF65-F5344CB8AC3E}">
        <p14:creationId xmlns:p14="http://schemas.microsoft.com/office/powerpoint/2010/main" val="2414662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9C787A7-6E57-853D-9A07-DB61DA669012}"/>
              </a:ext>
            </a:extLst>
          </p:cNvPr>
          <p:cNvSpPr txBox="1"/>
          <p:nvPr/>
        </p:nvSpPr>
        <p:spPr>
          <a:xfrm>
            <a:off x="168443" y="673768"/>
            <a:ext cx="47284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COMMISSIONE ESECUTIVA DELL’UNIONE EUROPEA</a:t>
            </a:r>
            <a:r>
              <a:rPr lang="it-IT" dirty="0"/>
              <a:t> – 27 Commissari (uno per ogni stato membro)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Non possono accettare istruzioni dai governi degli stati membri (compreso ovviamente il loro) – </a:t>
            </a:r>
            <a:r>
              <a:rPr lang="it-IT" dirty="0">
                <a:solidFill>
                  <a:srgbClr val="FFFF00"/>
                </a:solidFill>
              </a:rPr>
              <a:t>SOLENNE GIURAMENTO PUBBLICO LI VINCOLA IN QUESTO SENSO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Rappresentano, </a:t>
            </a:r>
            <a:r>
              <a:rPr lang="it-IT" dirty="0">
                <a:solidFill>
                  <a:srgbClr val="FFFF00"/>
                </a:solidFill>
              </a:rPr>
              <a:t>singolarmente e collegialmente</a:t>
            </a:r>
            <a:r>
              <a:rPr lang="it-IT" dirty="0"/>
              <a:t>, solo gli interessi dell’Unione europea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La Commissione prepara ogni proposta di legge (direttiva o regolamento) poi approvata da Parlamento e Consiglio – che differenza c’è?</a:t>
            </a:r>
          </a:p>
          <a:p>
            <a:pPr marL="285750" indent="-285750">
              <a:buFontTx/>
              <a:buChar char="-"/>
            </a:pPr>
            <a:endParaRPr lang="it-IT" dirty="0"/>
          </a:p>
        </p:txBody>
      </p:sp>
      <p:pic>
        <p:nvPicPr>
          <p:cNvPr id="4" name="Immagine 3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A2688C61-6DFB-136C-8F76-9BD0299C7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390" y="707440"/>
            <a:ext cx="4042610" cy="544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96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D5E90B2-4DFF-A395-0067-E299C0E0FAE9}"/>
              </a:ext>
            </a:extLst>
          </p:cNvPr>
          <p:cNvSpPr txBox="1"/>
          <p:nvPr/>
        </p:nvSpPr>
        <p:spPr>
          <a:xfrm>
            <a:off x="385012" y="661737"/>
            <a:ext cx="798896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PARLAMENTO EUROPEO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La prima istituzione dell’UE e l’unica a essere eletta a suffragio universale e diretto (dal 1979)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705 </a:t>
            </a:r>
            <a:r>
              <a:rPr lang="it-IT" dirty="0" err="1"/>
              <a:t>MEPs</a:t>
            </a:r>
            <a:r>
              <a:rPr lang="it-IT" dirty="0"/>
              <a:t> (tutti pagati dal bilancio dell’Unione, ma questo solo a partire dal 2009)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Co-decide (decide insieme) al CONSIGLIO quali norme, proposte dalla Commissione, adottare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Vota il bilancio dell’UE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Elegge il presidente della Commissione su indicazione e proposta dei Capi degli Stati membri (il CONSIGLIO EUROPEO)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Esercita quindi sia poteri legislativi (vota le norme) sia di controllo sull’Esecutivo (la COMMISSIONE)</a:t>
            </a:r>
          </a:p>
        </p:txBody>
      </p:sp>
    </p:spTree>
    <p:extLst>
      <p:ext uri="{BB962C8B-B14F-4D97-AF65-F5344CB8AC3E}">
        <p14:creationId xmlns:p14="http://schemas.microsoft.com/office/powerpoint/2010/main" val="34127172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un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una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Luna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Luna.thmx</Template>
  <TotalTime>12014</TotalTime>
  <Words>699</Words>
  <Application>Microsoft Macintosh PowerPoint</Application>
  <PresentationFormat>Presentazione su schermo (4:3)</PresentationFormat>
  <Paragraphs>213</Paragraphs>
  <Slides>13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0" baseType="lpstr">
      <vt:lpstr>Arial</vt:lpstr>
      <vt:lpstr>Calibri</vt:lpstr>
      <vt:lpstr>Times</vt:lpstr>
      <vt:lpstr>Tw Cen MT</vt:lpstr>
      <vt:lpstr>Wingdings</vt:lpstr>
      <vt:lpstr>Wingdings 2</vt:lpstr>
      <vt:lpstr>Luna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Istituzioni Comunità Europea del Carbone e dell’Acciaio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Storia dell’Integrazione Europea</dc:title>
  <dc:creator>Claudia Castiglioni</dc:creator>
  <cp:lastModifiedBy>Piero Graglia</cp:lastModifiedBy>
  <cp:revision>67</cp:revision>
  <dcterms:created xsi:type="dcterms:W3CDTF">2012-09-18T09:21:14Z</dcterms:created>
  <dcterms:modified xsi:type="dcterms:W3CDTF">2024-03-13T16:03:39Z</dcterms:modified>
</cp:coreProperties>
</file>